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0"/>
  </p:notesMasterIdLst>
  <p:handoutMasterIdLst>
    <p:handoutMasterId r:id="rId21"/>
  </p:handoutMasterIdLst>
  <p:sldIdLst>
    <p:sldId id="256" r:id="rId5"/>
    <p:sldId id="280" r:id="rId6"/>
    <p:sldId id="267" r:id="rId7"/>
    <p:sldId id="268" r:id="rId8"/>
    <p:sldId id="269" r:id="rId9"/>
    <p:sldId id="270" r:id="rId10"/>
    <p:sldId id="271" r:id="rId11"/>
    <p:sldId id="272" r:id="rId12"/>
    <p:sldId id="273" r:id="rId13"/>
    <p:sldId id="274" r:id="rId14"/>
    <p:sldId id="275" r:id="rId15"/>
    <p:sldId id="279" r:id="rId16"/>
    <p:sldId id="276" r:id="rId17"/>
    <p:sldId id="277" r:id="rId18"/>
    <p:sldId id="265" r:id="rId19"/>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D00"/>
    <a:srgbClr val="F7F1E4"/>
    <a:srgbClr val="B8D3E8"/>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291" autoAdjust="0"/>
  </p:normalViewPr>
  <p:slideViewPr>
    <p:cSldViewPr snapToGrid="0" showGuides="1">
      <p:cViewPr varScale="1">
        <p:scale>
          <a:sx n="65" d="100"/>
          <a:sy n="65" d="100"/>
        </p:scale>
        <p:origin x="102" y="102"/>
      </p:cViewPr>
      <p:guideLst>
        <p:guide pos="3840"/>
        <p:guide orient="horz" pos="2160"/>
      </p:guideLst>
    </p:cSldViewPr>
  </p:slideViewPr>
  <p:notesTextViewPr>
    <p:cViewPr>
      <p:scale>
        <a:sx n="1" d="1"/>
        <a:sy n="1" d="1"/>
      </p:scale>
      <p:origin x="0" y="0"/>
    </p:cViewPr>
  </p:notesTextViewPr>
  <p:notesViewPr>
    <p:cSldViewPr snapToGrid="0" showGuides="1">
      <p:cViewPr>
        <p:scale>
          <a:sx n="75" d="100"/>
          <a:sy n="75" d="100"/>
        </p:scale>
        <p:origin x="2430" y="-12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39FB0DB-6E14-4D38-930B-E188F6E13C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a:extLst>
              <a:ext uri="{FF2B5EF4-FFF2-40B4-BE49-F238E27FC236}">
                <a16:creationId xmlns:a16="http://schemas.microsoft.com/office/drawing/2014/main" id="{F6DB5971-2675-487B-9E88-02DB3F19D0B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E88B8F3-31C2-4698-B74C-D5D76CFD8ACD}" type="datetimeFigureOut">
              <a:rPr lang="ru-RU" smtClean="0"/>
              <a:t>30.05.2020</a:t>
            </a:fld>
            <a:endParaRPr lang="ru-RU" dirty="0"/>
          </a:p>
        </p:txBody>
      </p:sp>
      <p:sp>
        <p:nvSpPr>
          <p:cNvPr id="4" name="Footer Placeholder 3">
            <a:extLst>
              <a:ext uri="{FF2B5EF4-FFF2-40B4-BE49-F238E27FC236}">
                <a16:creationId xmlns:a16="http://schemas.microsoft.com/office/drawing/2014/main" id="{D98F2125-3128-41A1-8437-EB29536F4D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5" name="Slide Number Placeholder 4">
            <a:extLst>
              <a:ext uri="{FF2B5EF4-FFF2-40B4-BE49-F238E27FC236}">
                <a16:creationId xmlns:a16="http://schemas.microsoft.com/office/drawing/2014/main" id="{4663736B-7E4B-4A53-8310-E0970E67F8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A4B18F8-B739-4178-8D2D-879F4A27DC29}" type="slidenum">
              <a:rPr lang="ru-RU" smtClean="0"/>
              <a:t>‹#›</a:t>
            </a:fld>
            <a:endParaRPr lang="ru-RU" dirty="0"/>
          </a:p>
        </p:txBody>
      </p:sp>
    </p:spTree>
    <p:extLst>
      <p:ext uri="{BB962C8B-B14F-4D97-AF65-F5344CB8AC3E}">
        <p14:creationId xmlns:p14="http://schemas.microsoft.com/office/powerpoint/2010/main" val="249290700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jpg>
</file>

<file path=ppt/media/image4.jpg>
</file>

<file path=ppt/media/image5.jp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30.05.2020</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My name is Kyle Morris, and I’m here to tell you about the Florida Housing Project. This project sought to analyze the housing market in the state of Florida, in order to gauge whether the selling price of a home matched its value.</a:t>
            </a:r>
          </a:p>
          <a:p>
            <a:endParaRPr lang="en-US" dirty="0"/>
          </a:p>
          <a:p>
            <a:r>
              <a:rPr lang="en-US" dirty="0"/>
              <a:t>As I currently live in the state of Florida and am looking to buy a house there in the near future, this topic spoke to me on a personal level and influenced some of the decisions made throughout the process.</a:t>
            </a:r>
          </a:p>
        </p:txBody>
      </p:sp>
      <p:sp>
        <p:nvSpPr>
          <p:cNvPr id="4" name="Slide Number Placeholder 3"/>
          <p:cNvSpPr>
            <a:spLocks noGrp="1"/>
          </p:cNvSpPr>
          <p:nvPr>
            <p:ph type="sldNum" sz="quarter" idx="5"/>
          </p:nvPr>
        </p:nvSpPr>
        <p:spPr/>
        <p:txBody>
          <a:bodyPr/>
          <a:lstStyle/>
          <a:p>
            <a:fld id="{53D78A92-0141-4330-8F3E-FAADFAC23844}" type="slidenum">
              <a:rPr lang="ru-RU" smtClean="0"/>
              <a:t>1</a:t>
            </a:fld>
            <a:endParaRPr lang="ru-RU" dirty="0"/>
          </a:p>
        </p:txBody>
      </p:sp>
    </p:spTree>
    <p:extLst>
      <p:ext uri="{BB962C8B-B14F-4D97-AF65-F5344CB8AC3E}">
        <p14:creationId xmlns:p14="http://schemas.microsoft.com/office/powerpoint/2010/main" val="4720447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Model creation is where the magic actually happens! The previously selected features were loaded into the model. We chose Linear Regression as the basis for the model. Linear Regression works well when the relationship between columns and the final result. Housing prices seem to meet this criteria – generally, the more features a home has, the more expensive it is.</a:t>
            </a:r>
          </a:p>
          <a:p>
            <a:r>
              <a:rPr lang="en-US" dirty="0"/>
              <a:t>	Linear Regression is also easy to interpret. Each column is assigned a coefficient, which changes the weight it has on the final result.</a:t>
            </a:r>
          </a:p>
          <a:p>
            <a:r>
              <a:rPr lang="en-US" dirty="0"/>
              <a:t>	We’ll see those coefficients on the next slide, which will help explain how changes in one column affect the overall predicted price.</a:t>
            </a:r>
          </a:p>
        </p:txBody>
      </p:sp>
      <p:sp>
        <p:nvSpPr>
          <p:cNvPr id="4" name="Slide Number Placeholder 3"/>
          <p:cNvSpPr>
            <a:spLocks noGrp="1"/>
          </p:cNvSpPr>
          <p:nvPr>
            <p:ph type="sldNum" sz="quarter" idx="5"/>
          </p:nvPr>
        </p:nvSpPr>
        <p:spPr/>
        <p:txBody>
          <a:bodyPr/>
          <a:lstStyle/>
          <a:p>
            <a:fld id="{53D78A92-0141-4330-8F3E-FAADFAC23844}" type="slidenum">
              <a:rPr lang="ru-RU" smtClean="0"/>
              <a:t>10</a:t>
            </a:fld>
            <a:endParaRPr lang="ru-RU" dirty="0"/>
          </a:p>
        </p:txBody>
      </p:sp>
    </p:spTree>
    <p:extLst>
      <p:ext uri="{BB962C8B-B14F-4D97-AF65-F5344CB8AC3E}">
        <p14:creationId xmlns:p14="http://schemas.microsoft.com/office/powerpoint/2010/main" val="2045552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results for our model. Keep in mind the Property Value is on a log scale, which explains the much smaller coefficients compared to Rent Model.</a:t>
            </a:r>
          </a:p>
          <a:p>
            <a:r>
              <a:rPr lang="en-US" dirty="0"/>
              <a:t>	For the most part, there are no surprises here. We selected features based on how much they affected the final result – thus, the more important features should have more of an effect on the price.</a:t>
            </a:r>
          </a:p>
        </p:txBody>
      </p:sp>
      <p:sp>
        <p:nvSpPr>
          <p:cNvPr id="4" name="Slide Number Placeholder 3"/>
          <p:cNvSpPr>
            <a:spLocks noGrp="1"/>
          </p:cNvSpPr>
          <p:nvPr>
            <p:ph type="sldNum" sz="quarter" idx="5"/>
          </p:nvPr>
        </p:nvSpPr>
        <p:spPr/>
        <p:txBody>
          <a:bodyPr/>
          <a:lstStyle/>
          <a:p>
            <a:fld id="{53D78A92-0141-4330-8F3E-FAADFAC23844}" type="slidenum">
              <a:rPr lang="ru-RU" smtClean="0"/>
              <a:t>11</a:t>
            </a:fld>
            <a:endParaRPr lang="ru-RU" dirty="0"/>
          </a:p>
        </p:txBody>
      </p:sp>
    </p:spTree>
    <p:extLst>
      <p:ext uri="{BB962C8B-B14F-4D97-AF65-F5344CB8AC3E}">
        <p14:creationId xmlns:p14="http://schemas.microsoft.com/office/powerpoint/2010/main" val="719197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That’s not to say our model was smooth sailing from start to finish. One of the biggest decisions we had to make, and one that we covered earlier in the presentation, was what to do about missing data. This isn’t a problem that has a single solution – there are many different ways of handling missing data, and the same technique wasn’t used for every bit of missing data. Removing the offending rows is an option, but that would have drastically reduced our training set.</a:t>
            </a:r>
          </a:p>
          <a:p>
            <a:r>
              <a:rPr lang="en-US" dirty="0"/>
              <a:t>	In addition, some of the data sets did not follow a normal distribution. Many of the techniques used in predictive analytics rely on data following a specific distribution, so we had to apply transformation techniques to our data. </a:t>
            </a:r>
          </a:p>
          <a:p>
            <a:r>
              <a:rPr lang="en-US" dirty="0"/>
              <a:t>	We wanted to be able to evaluate our model, so we couldn’t use our entire data set. We couldn’t evaluate a model’s ability to predict values that it already knew, of course! In order to test, we used a portion of the data – 75% - as our training set, and 25% as our testing set. This allowed us to use a significant portion of data for training, while still allowing us to test meaningfully on data not part of the original training set.</a:t>
            </a:r>
          </a:p>
        </p:txBody>
      </p:sp>
      <p:sp>
        <p:nvSpPr>
          <p:cNvPr id="4" name="Slide Number Placeholder 3"/>
          <p:cNvSpPr>
            <a:spLocks noGrp="1"/>
          </p:cNvSpPr>
          <p:nvPr>
            <p:ph type="sldNum" sz="quarter" idx="5"/>
          </p:nvPr>
        </p:nvSpPr>
        <p:spPr/>
        <p:txBody>
          <a:bodyPr/>
          <a:lstStyle/>
          <a:p>
            <a:fld id="{53D78A92-0141-4330-8F3E-FAADFAC23844}" type="slidenum">
              <a:rPr lang="ru-RU" smtClean="0"/>
              <a:t>12</a:t>
            </a:fld>
            <a:endParaRPr lang="ru-RU" dirty="0"/>
          </a:p>
        </p:txBody>
      </p:sp>
    </p:spTree>
    <p:extLst>
      <p:ext uri="{BB962C8B-B14F-4D97-AF65-F5344CB8AC3E}">
        <p14:creationId xmlns:p14="http://schemas.microsoft.com/office/powerpoint/2010/main" val="42764316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How did we evaluate our model? In this case, we wanted to see how far off the predicted values (supplied by our model) compared to the actual values (supplied by our data). We then graphed the difference between the actual cost and predicted cost.</a:t>
            </a:r>
          </a:p>
          <a:p>
            <a:r>
              <a:rPr lang="en-US" dirty="0"/>
              <a:t>	By plotting all roughly 5500 values in Rent, and 15000 values in Property Value, this allows us to see how our model compared to the actual values.</a:t>
            </a:r>
          </a:p>
          <a:p>
            <a:r>
              <a:rPr lang="en-US" dirty="0"/>
              <a:t>	For Rent, you can see the very thick layer between positive and negative $500. This shows that the vast majority of predicted values fell within $500 of the actual value. If anything, the model somewhat underpredicted values, as the range of positive values shows more variety on the positive side. </a:t>
            </a:r>
          </a:p>
          <a:p>
            <a:r>
              <a:rPr lang="en-US" dirty="0"/>
              <a:t>	For Property Values, keep in mind this is a log scale. Even so, we see most of our values fall between plus/minus 1. You can see this version is the opposite though – most property values were predicted to be higher than they actually were.</a:t>
            </a:r>
          </a:p>
        </p:txBody>
      </p:sp>
      <p:sp>
        <p:nvSpPr>
          <p:cNvPr id="4" name="Slide Number Placeholder 3"/>
          <p:cNvSpPr>
            <a:spLocks noGrp="1"/>
          </p:cNvSpPr>
          <p:nvPr>
            <p:ph type="sldNum" sz="quarter" idx="5"/>
          </p:nvPr>
        </p:nvSpPr>
        <p:spPr/>
        <p:txBody>
          <a:bodyPr/>
          <a:lstStyle/>
          <a:p>
            <a:fld id="{53D78A92-0141-4330-8F3E-FAADFAC23844}" type="slidenum">
              <a:rPr lang="ru-RU" smtClean="0"/>
              <a:t>13</a:t>
            </a:fld>
            <a:endParaRPr lang="ru-RU" dirty="0"/>
          </a:p>
        </p:txBody>
      </p:sp>
    </p:spTree>
    <p:extLst>
      <p:ext uri="{BB962C8B-B14F-4D97-AF65-F5344CB8AC3E}">
        <p14:creationId xmlns:p14="http://schemas.microsoft.com/office/powerpoint/2010/main" val="1926296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Overall, we found our resultant models to be a useful stepping off point. The vast majority of our predictions fell in line with the values expected. There was, however, some variance – which is great, because it means there might be an opportunity where our model can identify undervalued properties in the market which can be capitalized upon.</a:t>
            </a:r>
          </a:p>
          <a:p>
            <a:r>
              <a:rPr lang="en-US" dirty="0"/>
              <a:t>	While our data was specifically tailored towards the Florida market, we can easily adapt to other state markets. I would suggest starting from the feature selection stage. A basement in tornado alley is worth a lot more than in California, for instance!</a:t>
            </a:r>
          </a:p>
          <a:p>
            <a:r>
              <a:rPr lang="en-US" dirty="0"/>
              <a:t>	The data can updated with each new yearly update. Since the ACS has been ongoing for multiple years, they do not often change the structure of the data. This would allow it to be updated quite nicely.</a:t>
            </a:r>
          </a:p>
          <a:p>
            <a:r>
              <a:rPr lang="en-US" dirty="0"/>
              <a:t>	Care must be taken, however, to avoid treating the model as gospel. Predictive analytics simply looks to make sense of the chaotic world we find ourselves a part of – we aren’t mediums. Ultimately, the value of property and homes does have a human factor, and just because the model says something doesn’t mean it’s the only voice. </a:t>
            </a:r>
          </a:p>
          <a:p>
            <a:r>
              <a:rPr lang="en-US" dirty="0"/>
              <a:t>	As a wise manager once said to an intern commenting on the weather forecast calling for blue skies, “Yes, but have you stuck your hand outside yet?”. Trust, but verify.</a:t>
            </a:r>
          </a:p>
        </p:txBody>
      </p:sp>
      <p:sp>
        <p:nvSpPr>
          <p:cNvPr id="4" name="Slide Number Placeholder 3"/>
          <p:cNvSpPr>
            <a:spLocks noGrp="1"/>
          </p:cNvSpPr>
          <p:nvPr>
            <p:ph type="sldNum" sz="quarter" idx="5"/>
          </p:nvPr>
        </p:nvSpPr>
        <p:spPr/>
        <p:txBody>
          <a:bodyPr/>
          <a:lstStyle/>
          <a:p>
            <a:fld id="{53D78A92-0141-4330-8F3E-FAADFAC23844}" type="slidenum">
              <a:rPr lang="ru-RU" smtClean="0"/>
              <a:t>14</a:t>
            </a:fld>
            <a:endParaRPr lang="ru-RU" dirty="0"/>
          </a:p>
        </p:txBody>
      </p:sp>
    </p:spTree>
    <p:extLst>
      <p:ext uri="{BB962C8B-B14F-4D97-AF65-F5344CB8AC3E}">
        <p14:creationId xmlns:p14="http://schemas.microsoft.com/office/powerpoint/2010/main" val="37245483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so much for taking the time to learn a little bit about the Florida Housing Project. If you have any questions, I’ve provided my email and I’m happy to answer anything that you can throw at me.</a:t>
            </a:r>
          </a:p>
          <a:p>
            <a:endParaRPr lang="en-US" dirty="0"/>
          </a:p>
          <a:p>
            <a:r>
              <a:rPr lang="en-US" dirty="0"/>
              <a:t>I often choose my projects based on what’s going on and I’m currently in the market for my first home. Hopefully, what I’ve learned will pay off! Thank you for coming along on this Predictive </a:t>
            </a:r>
            <a:r>
              <a:rPr lang="en-US"/>
              <a:t>Analytics journey with me!</a:t>
            </a:r>
          </a:p>
        </p:txBody>
      </p:sp>
      <p:sp>
        <p:nvSpPr>
          <p:cNvPr id="4" name="Slide Number Placeholder 3"/>
          <p:cNvSpPr>
            <a:spLocks noGrp="1"/>
          </p:cNvSpPr>
          <p:nvPr>
            <p:ph type="sldNum" sz="quarter" idx="5"/>
          </p:nvPr>
        </p:nvSpPr>
        <p:spPr/>
        <p:txBody>
          <a:bodyPr/>
          <a:lstStyle/>
          <a:p>
            <a:fld id="{53D78A92-0141-4330-8F3E-FAADFAC23844}" type="slidenum">
              <a:rPr lang="ru-RU" smtClean="0"/>
              <a:t>15</a:t>
            </a:fld>
            <a:endParaRPr lang="ru-RU" dirty="0"/>
          </a:p>
        </p:txBody>
      </p:sp>
    </p:spTree>
    <p:extLst>
      <p:ext uri="{BB962C8B-B14F-4D97-AF65-F5344CB8AC3E}">
        <p14:creationId xmlns:p14="http://schemas.microsoft.com/office/powerpoint/2010/main" val="1005306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topics that we are going to cover today. In this presentation, we’re going to talk about where our data came from. We’ll then cover how our data was both validated, and cleaned. We’ll cover the process of how the most important features to the final price was selected. All of this ties in to how our model was created, and how the different parameters of the model began to take shape.</a:t>
            </a:r>
          </a:p>
          <a:p>
            <a:endParaRPr lang="en-US" dirty="0"/>
          </a:p>
          <a:p>
            <a:r>
              <a:rPr lang="en-US" dirty="0"/>
              <a:t>We’ll cover the challenges that came up in the process, and we’ll take a look at what the final model looked like. </a:t>
            </a:r>
          </a:p>
          <a:p>
            <a:r>
              <a:rPr lang="en-US" dirty="0"/>
              <a:t>We will of course show how the model outputs compared to the expected real world data and finally discuss some of the conclusions that we were able to come up with.</a:t>
            </a:r>
          </a:p>
        </p:txBody>
      </p:sp>
      <p:sp>
        <p:nvSpPr>
          <p:cNvPr id="4" name="Slide Number Placeholder 3"/>
          <p:cNvSpPr>
            <a:spLocks noGrp="1"/>
          </p:cNvSpPr>
          <p:nvPr>
            <p:ph type="sldNum" sz="quarter" idx="5"/>
          </p:nvPr>
        </p:nvSpPr>
        <p:spPr/>
        <p:txBody>
          <a:bodyPr/>
          <a:lstStyle/>
          <a:p>
            <a:fld id="{53D78A92-0141-4330-8F3E-FAADFAC23844}" type="slidenum">
              <a:rPr lang="ru-RU" smtClean="0"/>
              <a:t>2</a:t>
            </a:fld>
            <a:endParaRPr lang="ru-RU" dirty="0"/>
          </a:p>
        </p:txBody>
      </p:sp>
    </p:spTree>
    <p:extLst>
      <p:ext uri="{BB962C8B-B14F-4D97-AF65-F5344CB8AC3E}">
        <p14:creationId xmlns:p14="http://schemas.microsoft.com/office/powerpoint/2010/main" val="34715365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basic premise of the Florida Housing Project was as such: given the attributes of a home, can we predict the fair market value of said residence and, by comparing that to the current offering or sale price of a home, was said residence a good deal?</a:t>
            </a:r>
          </a:p>
          <a:p>
            <a:endParaRPr lang="en-US" dirty="0"/>
          </a:p>
          <a:p>
            <a:r>
              <a:rPr lang="en-US" dirty="0"/>
              <a:t>Our data comes directly from the US Census Bureau. While this data is available for all 50 US States, District of Colombia, and Puerto Rico, the decision was made to restrict the data to Florida only. Each state is unique, and a model designed for and trained using Florida data does not necessarily transfer well to other states, due to each housing market being so very different.</a:t>
            </a:r>
          </a:p>
          <a:p>
            <a:endParaRPr lang="en-US" dirty="0"/>
          </a:p>
          <a:p>
            <a:r>
              <a:rPr lang="en-US" dirty="0"/>
              <a:t>2018 was the most recent year that data was available, and so it was used for this analysis. While there are multiple year’s worth of data available, we would have had to compensate for inflation. While the data provides this information, we were hesitant to make predictions based on the behavior of a real estate market that changes so rapidly. Thus, 2018 data was selected.</a:t>
            </a:r>
          </a:p>
        </p:txBody>
      </p:sp>
      <p:sp>
        <p:nvSpPr>
          <p:cNvPr id="4" name="Slide Number Placeholder 3"/>
          <p:cNvSpPr>
            <a:spLocks noGrp="1"/>
          </p:cNvSpPr>
          <p:nvPr>
            <p:ph type="sldNum" sz="quarter" idx="5"/>
          </p:nvPr>
        </p:nvSpPr>
        <p:spPr/>
        <p:txBody>
          <a:bodyPr/>
          <a:lstStyle/>
          <a:p>
            <a:fld id="{53D78A92-0141-4330-8F3E-FAADFAC23844}" type="slidenum">
              <a:rPr lang="ru-RU" smtClean="0"/>
              <a:t>3</a:t>
            </a:fld>
            <a:endParaRPr lang="ru-RU" dirty="0"/>
          </a:p>
        </p:txBody>
      </p:sp>
    </p:spTree>
    <p:extLst>
      <p:ext uri="{BB962C8B-B14F-4D97-AF65-F5344CB8AC3E}">
        <p14:creationId xmlns:p14="http://schemas.microsoft.com/office/powerpoint/2010/main" val="14131430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data comes directly from the US Census Bureau, provided in a comma-separated values file or CSV. </a:t>
            </a:r>
          </a:p>
          <a:p>
            <a:r>
              <a:rPr lang="en-US" dirty="0"/>
              <a:t>The American Community Survey is an ongoing survey that provides vital information about our nation and its people, and is used to allocate more than $675 billion worth of federal and state dollars each year.</a:t>
            </a:r>
          </a:p>
          <a:p>
            <a:endParaRPr lang="en-US" dirty="0"/>
          </a:p>
          <a:p>
            <a:r>
              <a:rPr lang="en-US" dirty="0"/>
              <a:t>It is separate from the ten year Census, although it is run by the same government department. Data is provided for each of the 50 US States, District of Colombia, and Puerto Rico. Data is collected from January to December each year – currently, 2018 is the most up to date data available.</a:t>
            </a:r>
          </a:p>
        </p:txBody>
      </p:sp>
      <p:sp>
        <p:nvSpPr>
          <p:cNvPr id="4" name="Slide Number Placeholder 3"/>
          <p:cNvSpPr>
            <a:spLocks noGrp="1"/>
          </p:cNvSpPr>
          <p:nvPr>
            <p:ph type="sldNum" sz="quarter" idx="5"/>
          </p:nvPr>
        </p:nvSpPr>
        <p:spPr/>
        <p:txBody>
          <a:bodyPr/>
          <a:lstStyle/>
          <a:p>
            <a:fld id="{53D78A92-0141-4330-8F3E-FAADFAC23844}" type="slidenum">
              <a:rPr lang="ru-RU" smtClean="0"/>
              <a:t>4</a:t>
            </a:fld>
            <a:endParaRPr lang="ru-RU" dirty="0"/>
          </a:p>
        </p:txBody>
      </p:sp>
    </p:spTree>
    <p:extLst>
      <p:ext uri="{BB962C8B-B14F-4D97-AF65-F5344CB8AC3E}">
        <p14:creationId xmlns:p14="http://schemas.microsoft.com/office/powerpoint/2010/main" val="149685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The data from the ACS is collected via survey response. As such, there is no guarantee that respondents will answer every question completely. We did have some missing values to take care of. There were 3 categories of values identified: the 0 group, the -1 group, and the mean appropriate group.</a:t>
            </a:r>
          </a:p>
          <a:p>
            <a:r>
              <a:rPr lang="en-US" dirty="0"/>
              <a:t>	The -1 group was made up of values for which 0 was a valid response, and the mean would not have been appropriate. These columns are: </a:t>
            </a:r>
          </a:p>
          <a:p>
            <a:r>
              <a:rPr lang="en-US" dirty="0"/>
              <a:t>[BDSP] # of bedrooms, [HUGCL} household with grandparent living with grandchildren, [NPP] grandparent headed household with no parent present, [NR] presence of nonrelative in household, [NRC] number of related children in household, [PARTNER] unmarried partner household, [PSF] presence of subfamilies in household, [R18] presence of persons under 18 years in household, [R60] and [R65] presence of persons 60 and 65 years, respectively, and over in household, [SRNT] specified rental unit (a single-family home on 10 or more acres, less than 10 acres, or otherwise), [SSMC] same-sex married couple households, and [SVAL], specified owner unit. These groups had missing values filled in with -1, in order to avoid assigning more weight to the 0 case.</a:t>
            </a:r>
          </a:p>
          <a:p>
            <a:r>
              <a:rPr lang="en-US" dirty="0"/>
              <a:t>	The next group were columns where it made more sense to use the average as a missing value. These columns were [FINCP] , family income, past 12 months, [OCPIP], monthly owner costs as a percentage of household income, past 12 months, and [SMOCP], selected monthly owner costs. </a:t>
            </a:r>
          </a:p>
          <a:p>
            <a:r>
              <a:rPr lang="en-US" dirty="0"/>
              <a:t>	The remaining values did not use 0 as a valid value, and so 0 was used to fill in missing numbers.</a:t>
            </a:r>
          </a:p>
        </p:txBody>
      </p:sp>
      <p:sp>
        <p:nvSpPr>
          <p:cNvPr id="4" name="Slide Number Placeholder 3"/>
          <p:cNvSpPr>
            <a:spLocks noGrp="1"/>
          </p:cNvSpPr>
          <p:nvPr>
            <p:ph type="sldNum" sz="quarter" idx="5"/>
          </p:nvPr>
        </p:nvSpPr>
        <p:spPr/>
        <p:txBody>
          <a:bodyPr/>
          <a:lstStyle/>
          <a:p>
            <a:fld id="{53D78A92-0141-4330-8F3E-FAADFAC23844}" type="slidenum">
              <a:rPr lang="ru-RU" smtClean="0"/>
              <a:t>5</a:t>
            </a:fld>
            <a:endParaRPr lang="ru-RU" dirty="0"/>
          </a:p>
        </p:txBody>
      </p:sp>
    </p:spTree>
    <p:extLst>
      <p:ext uri="{BB962C8B-B14F-4D97-AF65-F5344CB8AC3E}">
        <p14:creationId xmlns:p14="http://schemas.microsoft.com/office/powerpoint/2010/main" val="36652049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Once cleaned and imported, we wanted to look at our data to see how our values were distributed. Many models have specific requirements and without taking care to address our data, model assumptions may be broken which results in a false model.</a:t>
            </a:r>
          </a:p>
          <a:p>
            <a:r>
              <a:rPr lang="en-US" dirty="0"/>
              <a:t>	In this case, we’re interested in two specific variables, which our models will attempt to predict. The first, [RNTP], is the gross rent per month. If a home was owned instead of rented, then it would have a mortgage instead. Thus, as you can see we have a large amount of values that are $0 in the rent field.</a:t>
            </a:r>
          </a:p>
          <a:p>
            <a:r>
              <a:rPr lang="en-US" dirty="0"/>
              <a:t>	The second variable, [VALP], is the Property Value. A home will have a value whether it is rented or owned. In this case, we have a lot of values closer to 0 but some quite expensive homes as well.</a:t>
            </a:r>
          </a:p>
          <a:p>
            <a:r>
              <a:rPr lang="en-US" dirty="0"/>
              <a:t>	The decision was made to omit the $0 [RNTP] homes from the rent analysis, and to apply a log transformation to the [VALP] columns.</a:t>
            </a:r>
          </a:p>
        </p:txBody>
      </p:sp>
      <p:sp>
        <p:nvSpPr>
          <p:cNvPr id="4" name="Slide Number Placeholder 3"/>
          <p:cNvSpPr>
            <a:spLocks noGrp="1"/>
          </p:cNvSpPr>
          <p:nvPr>
            <p:ph type="sldNum" sz="quarter" idx="5"/>
          </p:nvPr>
        </p:nvSpPr>
        <p:spPr/>
        <p:txBody>
          <a:bodyPr/>
          <a:lstStyle/>
          <a:p>
            <a:fld id="{53D78A92-0141-4330-8F3E-FAADFAC23844}" type="slidenum">
              <a:rPr lang="ru-RU" smtClean="0"/>
              <a:t>6</a:t>
            </a:fld>
            <a:endParaRPr lang="ru-RU" dirty="0"/>
          </a:p>
        </p:txBody>
      </p:sp>
    </p:spTree>
    <p:extLst>
      <p:ext uri="{BB962C8B-B14F-4D97-AF65-F5344CB8AC3E}">
        <p14:creationId xmlns:p14="http://schemas.microsoft.com/office/powerpoint/2010/main" val="21760922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This is how the previous two graphs appear after the transformations have been applied. As you can see, they much more resemble the symmetric Normal distributions than they did previously. We have a little bit of a longer tail than we would like on the Property Value chart, but overall the transformation was a net win for </a:t>
            </a:r>
            <a:r>
              <a:rPr lang="en-US"/>
              <a:t>data wrangling.</a:t>
            </a:r>
          </a:p>
        </p:txBody>
      </p:sp>
      <p:sp>
        <p:nvSpPr>
          <p:cNvPr id="4" name="Slide Number Placeholder 3"/>
          <p:cNvSpPr>
            <a:spLocks noGrp="1"/>
          </p:cNvSpPr>
          <p:nvPr>
            <p:ph type="sldNum" sz="quarter" idx="5"/>
          </p:nvPr>
        </p:nvSpPr>
        <p:spPr/>
        <p:txBody>
          <a:bodyPr/>
          <a:lstStyle/>
          <a:p>
            <a:fld id="{53D78A92-0141-4330-8F3E-FAADFAC23844}" type="slidenum">
              <a:rPr lang="ru-RU" smtClean="0"/>
              <a:t>7</a:t>
            </a:fld>
            <a:endParaRPr lang="ru-RU" dirty="0"/>
          </a:p>
        </p:txBody>
      </p:sp>
    </p:spTree>
    <p:extLst>
      <p:ext uri="{BB962C8B-B14F-4D97-AF65-F5344CB8AC3E}">
        <p14:creationId xmlns:p14="http://schemas.microsoft.com/office/powerpoint/2010/main" val="23277930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There were 231 variables in our original dataset, but not all variables are as important to the final model as others. We want to pare this down to the variables that are more important indicators as this speeds up the model while vary rarely sacrificing accuracy. We used a function called </a:t>
            </a:r>
            <a:r>
              <a:rPr lang="en-US" dirty="0" err="1"/>
              <a:t>Varimp</a:t>
            </a:r>
            <a:r>
              <a:rPr lang="en-US" dirty="0"/>
              <a:t> to assist us in selecting the features that are important to our model. Essentially, it ranks each feature by importance to the variable we’re trying to predict, either monthly rent or property value.</a:t>
            </a:r>
          </a:p>
          <a:p>
            <a:r>
              <a:rPr lang="en-US" dirty="0"/>
              <a:t>	These charts were created before trimming down the model. We threw every feature in in order to pick out the most important ones. Originally, we had one feature in each that was identical to the predicted value, which obviously made the model a trivial exercise. It has since been removed.</a:t>
            </a:r>
          </a:p>
          <a:p>
            <a:r>
              <a:rPr lang="en-US" dirty="0"/>
              <a:t>	The top 7 features were the ones that passed the 50 threshold. The model was then adjusted to incorporate only these features.</a:t>
            </a:r>
          </a:p>
        </p:txBody>
      </p:sp>
      <p:sp>
        <p:nvSpPr>
          <p:cNvPr id="4" name="Slide Number Placeholder 3"/>
          <p:cNvSpPr>
            <a:spLocks noGrp="1"/>
          </p:cNvSpPr>
          <p:nvPr>
            <p:ph type="sldNum" sz="quarter" idx="5"/>
          </p:nvPr>
        </p:nvSpPr>
        <p:spPr/>
        <p:txBody>
          <a:bodyPr/>
          <a:lstStyle/>
          <a:p>
            <a:fld id="{53D78A92-0141-4330-8F3E-FAADFAC23844}" type="slidenum">
              <a:rPr lang="ru-RU" smtClean="0"/>
              <a:t>8</a:t>
            </a:fld>
            <a:endParaRPr lang="ru-RU" dirty="0"/>
          </a:p>
        </p:txBody>
      </p:sp>
    </p:spTree>
    <p:extLst>
      <p:ext uri="{BB962C8B-B14F-4D97-AF65-F5344CB8AC3E}">
        <p14:creationId xmlns:p14="http://schemas.microsoft.com/office/powerpoint/2010/main" val="32113635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important factors for Monthly Rent: [BDSP], [YBL], [ELEP], [WATP],[BLD], [ACR], and [GASP]. For Property Value, it’s [SVAL], [BDSP], [BLD], [ELEP], [CONP], [YBL], [MHP], [WATP], and [GASP].</a:t>
            </a:r>
          </a:p>
          <a:p>
            <a:r>
              <a:rPr lang="en-US" dirty="0"/>
              <a:t>	These short names are hard to understand. Luckily, the Census Bureau provides a dictionary. For Monthly Rent, we ‘ve got Number of Bedrooms, Year Structure Built , Electricity Monthly Cost, Water Monthly Cost, Units in Structure, Lot Size, and Gas Monthly Cost. For Property Value, it’s Specified Owner Unit, Number of Bedrooms, Electricity Cost, Condo Fee, Year Structure Built, Mobile Home Costs, Water Monthly Cost, and Gas Monthly Cost. </a:t>
            </a:r>
          </a:p>
          <a:p>
            <a:r>
              <a:rPr lang="en-US" dirty="0"/>
              <a:t>	These features were the final ones used in the model.</a:t>
            </a:r>
          </a:p>
        </p:txBody>
      </p:sp>
      <p:sp>
        <p:nvSpPr>
          <p:cNvPr id="4" name="Slide Number Placeholder 3"/>
          <p:cNvSpPr>
            <a:spLocks noGrp="1"/>
          </p:cNvSpPr>
          <p:nvPr>
            <p:ph type="sldNum" sz="quarter" idx="5"/>
          </p:nvPr>
        </p:nvSpPr>
        <p:spPr/>
        <p:txBody>
          <a:bodyPr/>
          <a:lstStyle/>
          <a:p>
            <a:fld id="{53D78A92-0141-4330-8F3E-FAADFAC23844}" type="slidenum">
              <a:rPr lang="ru-RU" smtClean="0"/>
              <a:t>9</a:t>
            </a:fld>
            <a:endParaRPr lang="ru-RU" dirty="0"/>
          </a:p>
        </p:txBody>
      </p:sp>
    </p:spTree>
    <p:extLst>
      <p:ext uri="{BB962C8B-B14F-4D97-AF65-F5344CB8AC3E}">
        <p14:creationId xmlns:p14="http://schemas.microsoft.com/office/powerpoint/2010/main" val="2382566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5230445E-A660-448A-B4DC-782AD0E5DA6F}"/>
              </a:ext>
            </a:extLst>
          </p:cNvPr>
          <p:cNvSpPr>
            <a:spLocks noGrp="1"/>
          </p:cNvSpPr>
          <p:nvPr>
            <p:ph type="pic" sz="quarter" idx="22"/>
          </p:nvPr>
        </p:nvSpPr>
        <p:spPr>
          <a:xfrm>
            <a:off x="3033191" y="0"/>
            <a:ext cx="9155634" cy="6858000"/>
          </a:xfrm>
          <a:custGeom>
            <a:avLst/>
            <a:gdLst>
              <a:gd name="connsiteX0" fmla="*/ 6450330 w 8969375"/>
              <a:gd name="connsiteY0" fmla="*/ 3511550 h 6858000"/>
              <a:gd name="connsiteX1" fmla="*/ 8969375 w 8969375"/>
              <a:gd name="connsiteY1" fmla="*/ 3511550 h 6858000"/>
              <a:gd name="connsiteX2" fmla="*/ 8969375 w 8969375"/>
              <a:gd name="connsiteY2" fmla="*/ 6858000 h 6858000"/>
              <a:gd name="connsiteX3" fmla="*/ 5010150 w 8969375"/>
              <a:gd name="connsiteY3" fmla="*/ 6858000 h 6858000"/>
              <a:gd name="connsiteX4" fmla="*/ 1915160 w 8969375"/>
              <a:gd name="connsiteY4" fmla="*/ 3511550 h 6858000"/>
              <a:gd name="connsiteX5" fmla="*/ 3404870 w 8969375"/>
              <a:gd name="connsiteY5" fmla="*/ 3511550 h 6858000"/>
              <a:gd name="connsiteX6" fmla="*/ 1964690 w 8969375"/>
              <a:gd name="connsiteY6" fmla="*/ 6858000 h 6858000"/>
              <a:gd name="connsiteX7" fmla="*/ 474980 w 8969375"/>
              <a:gd name="connsiteY7" fmla="*/ 6858000 h 6858000"/>
              <a:gd name="connsiteX8" fmla="*/ 7961630 w 8969375"/>
              <a:gd name="connsiteY8" fmla="*/ 0 h 6858000"/>
              <a:gd name="connsiteX9" fmla="*/ 8969375 w 8969375"/>
              <a:gd name="connsiteY9" fmla="*/ 0 h 6858000"/>
              <a:gd name="connsiteX10" fmla="*/ 8969375 w 8969375"/>
              <a:gd name="connsiteY10" fmla="*/ 3346450 h 6858000"/>
              <a:gd name="connsiteX11" fmla="*/ 6521450 w 8969375"/>
              <a:gd name="connsiteY11" fmla="*/ 3346450 h 6858000"/>
              <a:gd name="connsiteX12" fmla="*/ 5163820 w 8969375"/>
              <a:gd name="connsiteY12" fmla="*/ 0 h 6858000"/>
              <a:gd name="connsiteX13" fmla="*/ 7726680 w 8969375"/>
              <a:gd name="connsiteY13" fmla="*/ 0 h 6858000"/>
              <a:gd name="connsiteX14" fmla="*/ 4775200 w 8969375"/>
              <a:gd name="connsiteY14" fmla="*/ 6858000 h 6858000"/>
              <a:gd name="connsiteX15" fmla="*/ 2213610 w 8969375"/>
              <a:gd name="connsiteY15" fmla="*/ 6858000 h 6858000"/>
              <a:gd name="connsiteX16" fmla="*/ 3426460 w 8969375"/>
              <a:gd name="connsiteY16" fmla="*/ 0 h 6858000"/>
              <a:gd name="connsiteX17" fmla="*/ 4916170 w 8969375"/>
              <a:gd name="connsiteY17" fmla="*/ 0 h 6858000"/>
              <a:gd name="connsiteX18" fmla="*/ 3475990 w 8969375"/>
              <a:gd name="connsiteY18" fmla="*/ 3346450 h 6858000"/>
              <a:gd name="connsiteX19" fmla="*/ 1986280 w 8969375"/>
              <a:gd name="connsiteY19" fmla="*/ 3346450 h 6858000"/>
              <a:gd name="connsiteX20" fmla="*/ 0 w 8969375"/>
              <a:gd name="connsiteY20" fmla="*/ 0 h 6858000"/>
              <a:gd name="connsiteX21" fmla="*/ 3195320 w 8969375"/>
              <a:gd name="connsiteY21" fmla="*/ 0 h 6858000"/>
              <a:gd name="connsiteX22" fmla="*/ 243840 w 8969375"/>
              <a:gd name="connsiteY22" fmla="*/ 6858000 h 6858000"/>
              <a:gd name="connsiteX23" fmla="*/ 0 w 8969375"/>
              <a:gd name="connsiteY23" fmla="*/ 6858000 h 6858000"/>
              <a:gd name="connsiteX0" fmla="*/ 6604567 w 9123612"/>
              <a:gd name="connsiteY0" fmla="*/ 3511550 h 6858000"/>
              <a:gd name="connsiteX1" fmla="*/ 9123612 w 9123612"/>
              <a:gd name="connsiteY1" fmla="*/ 3511550 h 6858000"/>
              <a:gd name="connsiteX2" fmla="*/ 9123612 w 9123612"/>
              <a:gd name="connsiteY2" fmla="*/ 6858000 h 6858000"/>
              <a:gd name="connsiteX3" fmla="*/ 5164387 w 9123612"/>
              <a:gd name="connsiteY3" fmla="*/ 6858000 h 6858000"/>
              <a:gd name="connsiteX4" fmla="*/ 6604567 w 9123612"/>
              <a:gd name="connsiteY4" fmla="*/ 3511550 h 6858000"/>
              <a:gd name="connsiteX5" fmla="*/ 2069397 w 9123612"/>
              <a:gd name="connsiteY5" fmla="*/ 3511550 h 6858000"/>
              <a:gd name="connsiteX6" fmla="*/ 3559107 w 9123612"/>
              <a:gd name="connsiteY6" fmla="*/ 3511550 h 6858000"/>
              <a:gd name="connsiteX7" fmla="*/ 2118927 w 9123612"/>
              <a:gd name="connsiteY7" fmla="*/ 6858000 h 6858000"/>
              <a:gd name="connsiteX8" fmla="*/ 629217 w 9123612"/>
              <a:gd name="connsiteY8" fmla="*/ 6858000 h 6858000"/>
              <a:gd name="connsiteX9" fmla="*/ 2069397 w 9123612"/>
              <a:gd name="connsiteY9" fmla="*/ 3511550 h 6858000"/>
              <a:gd name="connsiteX10" fmla="*/ 8115867 w 9123612"/>
              <a:gd name="connsiteY10" fmla="*/ 0 h 6858000"/>
              <a:gd name="connsiteX11" fmla="*/ 9123612 w 9123612"/>
              <a:gd name="connsiteY11" fmla="*/ 0 h 6858000"/>
              <a:gd name="connsiteX12" fmla="*/ 9123612 w 9123612"/>
              <a:gd name="connsiteY12" fmla="*/ 3346450 h 6858000"/>
              <a:gd name="connsiteX13" fmla="*/ 6675687 w 9123612"/>
              <a:gd name="connsiteY13" fmla="*/ 3346450 h 6858000"/>
              <a:gd name="connsiteX14" fmla="*/ 8115867 w 9123612"/>
              <a:gd name="connsiteY14" fmla="*/ 0 h 6858000"/>
              <a:gd name="connsiteX15" fmla="*/ 5318057 w 9123612"/>
              <a:gd name="connsiteY15" fmla="*/ 0 h 6858000"/>
              <a:gd name="connsiteX16" fmla="*/ 7880917 w 9123612"/>
              <a:gd name="connsiteY16" fmla="*/ 0 h 6858000"/>
              <a:gd name="connsiteX17" fmla="*/ 4929437 w 9123612"/>
              <a:gd name="connsiteY17" fmla="*/ 6858000 h 6858000"/>
              <a:gd name="connsiteX18" fmla="*/ 2367847 w 9123612"/>
              <a:gd name="connsiteY18" fmla="*/ 6858000 h 6858000"/>
              <a:gd name="connsiteX19" fmla="*/ 5318057 w 9123612"/>
              <a:gd name="connsiteY19" fmla="*/ 0 h 6858000"/>
              <a:gd name="connsiteX20" fmla="*/ 3580697 w 9123612"/>
              <a:gd name="connsiteY20" fmla="*/ 0 h 6858000"/>
              <a:gd name="connsiteX21" fmla="*/ 5070407 w 9123612"/>
              <a:gd name="connsiteY21" fmla="*/ 0 h 6858000"/>
              <a:gd name="connsiteX22" fmla="*/ 3630227 w 9123612"/>
              <a:gd name="connsiteY22" fmla="*/ 3346450 h 6858000"/>
              <a:gd name="connsiteX23" fmla="*/ 2140517 w 9123612"/>
              <a:gd name="connsiteY23" fmla="*/ 3346450 h 6858000"/>
              <a:gd name="connsiteX24" fmla="*/ 3580697 w 9123612"/>
              <a:gd name="connsiteY24" fmla="*/ 0 h 6858000"/>
              <a:gd name="connsiteX25" fmla="*/ 154237 w 9123612"/>
              <a:gd name="connsiteY25" fmla="*/ 0 h 6858000"/>
              <a:gd name="connsiteX26" fmla="*/ 3349557 w 9123612"/>
              <a:gd name="connsiteY26" fmla="*/ 0 h 6858000"/>
              <a:gd name="connsiteX27" fmla="*/ 398077 w 9123612"/>
              <a:gd name="connsiteY27" fmla="*/ 6858000 h 6858000"/>
              <a:gd name="connsiteX28" fmla="*/ 0 w 9123612"/>
              <a:gd name="connsiteY28" fmla="*/ 6858000 h 6858000"/>
              <a:gd name="connsiteX29" fmla="*/ 154237 w 9123612"/>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18625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18625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054197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054197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155634" h="6858000">
                <a:moveTo>
                  <a:pt x="6636589" y="3511550"/>
                </a:moveTo>
                <a:lnTo>
                  <a:pt x="9155634" y="3511550"/>
                </a:lnTo>
                <a:lnTo>
                  <a:pt x="9155634" y="6858000"/>
                </a:lnTo>
                <a:lnTo>
                  <a:pt x="5196409" y="6858000"/>
                </a:lnTo>
                <a:lnTo>
                  <a:pt x="6636589" y="3511550"/>
                </a:lnTo>
                <a:close/>
                <a:moveTo>
                  <a:pt x="2101419" y="3511550"/>
                </a:moveTo>
                <a:lnTo>
                  <a:pt x="3591129" y="3511550"/>
                </a:lnTo>
                <a:lnTo>
                  <a:pt x="2150949" y="6858000"/>
                </a:lnTo>
                <a:lnTo>
                  <a:pt x="661239" y="6858000"/>
                </a:lnTo>
                <a:lnTo>
                  <a:pt x="2101419" y="3511550"/>
                </a:lnTo>
                <a:close/>
                <a:moveTo>
                  <a:pt x="8147889" y="0"/>
                </a:moveTo>
                <a:lnTo>
                  <a:pt x="9155634" y="0"/>
                </a:lnTo>
                <a:lnTo>
                  <a:pt x="9155634" y="3346450"/>
                </a:lnTo>
                <a:lnTo>
                  <a:pt x="6707709" y="3346450"/>
                </a:lnTo>
                <a:lnTo>
                  <a:pt x="8147889" y="0"/>
                </a:lnTo>
                <a:close/>
                <a:moveTo>
                  <a:pt x="5350079" y="0"/>
                </a:moveTo>
                <a:lnTo>
                  <a:pt x="7912939" y="0"/>
                </a:lnTo>
                <a:lnTo>
                  <a:pt x="4961459" y="6858000"/>
                </a:lnTo>
                <a:lnTo>
                  <a:pt x="2399869" y="6858000"/>
                </a:lnTo>
                <a:lnTo>
                  <a:pt x="5350079" y="0"/>
                </a:lnTo>
                <a:close/>
                <a:moveTo>
                  <a:pt x="3612719" y="0"/>
                </a:moveTo>
                <a:lnTo>
                  <a:pt x="5102429" y="0"/>
                </a:lnTo>
                <a:lnTo>
                  <a:pt x="3662249" y="3346450"/>
                </a:lnTo>
                <a:lnTo>
                  <a:pt x="2172539" y="3346450"/>
                </a:lnTo>
                <a:lnTo>
                  <a:pt x="3612719" y="0"/>
                </a:lnTo>
                <a:close/>
                <a:moveTo>
                  <a:pt x="2947249" y="0"/>
                </a:moveTo>
                <a:lnTo>
                  <a:pt x="3381579" y="0"/>
                </a:lnTo>
                <a:lnTo>
                  <a:pt x="430099" y="6858000"/>
                </a:lnTo>
                <a:lnTo>
                  <a:pt x="0" y="6858000"/>
                </a:lnTo>
                <a:lnTo>
                  <a:pt x="2947249" y="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22" name="Graphic 19">
            <a:extLst>
              <a:ext uri="{FF2B5EF4-FFF2-40B4-BE49-F238E27FC236}">
                <a16:creationId xmlns:a16="http://schemas.microsoft.com/office/drawing/2014/main"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6" name="Title 1">
            <a:extLst>
              <a:ext uri="{FF2B5EF4-FFF2-40B4-BE49-F238E27FC236}">
                <a16:creationId xmlns:a16="http://schemas.microsoft.com/office/drawing/2014/main" id="{310DFD8C-544F-465B-8315-8B3AA8B95790}"/>
              </a:ext>
            </a:extLst>
          </p:cNvPr>
          <p:cNvSpPr>
            <a:spLocks noGrp="1"/>
          </p:cNvSpPr>
          <p:nvPr>
            <p:ph type="title" hasCustomPrompt="1"/>
          </p:nvPr>
        </p:nvSpPr>
        <p:spPr>
          <a:xfrm>
            <a:off x="770021" y="1096344"/>
            <a:ext cx="10510754" cy="2281355"/>
          </a:xfrm>
        </p:spPr>
        <p:txBody>
          <a:bodyPr>
            <a:noAutofit/>
          </a:bodyPr>
          <a:lstStyle>
            <a:lvl1pPr algn="l">
              <a:defRPr sz="7000" b="1">
                <a:solidFill>
                  <a:schemeClr val="bg1"/>
                </a:solidFill>
              </a:defRPr>
            </a:lvl1pPr>
          </a:lstStyle>
          <a:p>
            <a:r>
              <a:rPr lang="en-US" dirty="0"/>
              <a:t>PRESENTATION</a:t>
            </a:r>
            <a:br>
              <a:rPr lang="ru-RU" dirty="0"/>
            </a:br>
            <a:r>
              <a:rPr lang="en-US" dirty="0"/>
              <a:t>TITLE</a:t>
            </a:r>
            <a:endParaRPr lang="ru-RU" dirty="0"/>
          </a:p>
        </p:txBody>
      </p:sp>
      <p:sp>
        <p:nvSpPr>
          <p:cNvPr id="27" name="Text Placeholder 14">
            <a:extLst>
              <a:ext uri="{FF2B5EF4-FFF2-40B4-BE49-F238E27FC236}">
                <a16:creationId xmlns:a16="http://schemas.microsoft.com/office/drawing/2014/main" id="{A4843534-A750-4D01-BC62-26CD9AEA6AE0}"/>
              </a:ext>
            </a:extLst>
          </p:cNvPr>
          <p:cNvSpPr>
            <a:spLocks noGrp="1"/>
          </p:cNvSpPr>
          <p:nvPr>
            <p:ph type="body" sz="quarter" idx="13" hasCustomPrompt="1"/>
          </p:nvPr>
        </p:nvSpPr>
        <p:spPr>
          <a:xfrm>
            <a:off x="770021" y="3773554"/>
            <a:ext cx="10090287" cy="1101897"/>
          </a:xfrm>
        </p:spPr>
        <p:txBody>
          <a:bodyPr>
            <a:noAutofit/>
          </a:bodyPr>
          <a:lstStyle>
            <a:lvl1pPr marL="0" indent="0" algn="l">
              <a:buNone/>
              <a:defRPr sz="3500" b="0" i="0">
                <a:solidFill>
                  <a:schemeClr val="tx2"/>
                </a:solidFill>
              </a:defRPr>
            </a:lvl1pPr>
          </a:lstStyle>
          <a:p>
            <a:pPr lvl="0"/>
            <a:r>
              <a:rPr lang="en-US" dirty="0"/>
              <a:t>Presentation</a:t>
            </a:r>
            <a:br>
              <a:rPr lang="en-US" dirty="0"/>
            </a:br>
            <a:r>
              <a:rPr lang="en-US" dirty="0"/>
              <a:t>Tagline</a:t>
            </a:r>
          </a:p>
        </p:txBody>
      </p:sp>
      <p:sp>
        <p:nvSpPr>
          <p:cNvPr id="29" name="Text Placeholder 26">
            <a:extLst>
              <a:ext uri="{FF2B5EF4-FFF2-40B4-BE49-F238E27FC236}">
                <a16:creationId xmlns:a16="http://schemas.microsoft.com/office/drawing/2014/main" id="{F8E7B25A-0A4A-430B-903E-76193E2954A1}"/>
              </a:ext>
            </a:extLst>
          </p:cNvPr>
          <p:cNvSpPr>
            <a:spLocks noGrp="1"/>
          </p:cNvSpPr>
          <p:nvPr>
            <p:ph type="body" sz="quarter" idx="21" hasCustomPrompt="1"/>
          </p:nvPr>
        </p:nvSpPr>
        <p:spPr>
          <a:xfrm>
            <a:off x="770021" y="5451784"/>
            <a:ext cx="4367531" cy="324417"/>
          </a:xfrm>
        </p:spPr>
        <p:txBody>
          <a:bodyPr>
            <a:noAutofit/>
          </a:bodyPr>
          <a:lstStyle>
            <a:lvl1pPr marL="0" indent="0" algn="l">
              <a:buNone/>
              <a:defRPr sz="2200" b="1"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20XX</a:t>
            </a:r>
          </a:p>
        </p:txBody>
      </p:sp>
      <p:sp>
        <p:nvSpPr>
          <p:cNvPr id="30" name="Text Placeholder 26">
            <a:extLst>
              <a:ext uri="{FF2B5EF4-FFF2-40B4-BE49-F238E27FC236}">
                <a16:creationId xmlns:a16="http://schemas.microsoft.com/office/drawing/2014/main" id="{B88F3A2A-BD60-4F82-8064-8B157AF4DDC2}"/>
              </a:ext>
            </a:extLst>
          </p:cNvPr>
          <p:cNvSpPr>
            <a:spLocks noGrp="1"/>
          </p:cNvSpPr>
          <p:nvPr>
            <p:ph type="body" sz="quarter" idx="20" hasCustomPrompt="1"/>
          </p:nvPr>
        </p:nvSpPr>
        <p:spPr>
          <a:xfrm>
            <a:off x="770021" y="5105536"/>
            <a:ext cx="4367531" cy="324417"/>
          </a:xfrm>
        </p:spPr>
        <p:txBody>
          <a:bodyPr>
            <a:noAutofit/>
          </a:bodyPr>
          <a:lstStyle>
            <a:lvl1pPr marL="0" indent="0" algn="l">
              <a:buNone/>
              <a:defRPr sz="22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p>
        </p:txBody>
      </p:sp>
    </p:spTree>
    <p:extLst>
      <p:ext uri="{BB962C8B-B14F-4D97-AF65-F5344CB8AC3E}">
        <p14:creationId xmlns:p14="http://schemas.microsoft.com/office/powerpoint/2010/main" val="3768363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Layout">
    <p:bg>
      <p:bgPr>
        <a:solidFill>
          <a:schemeClr val="accent6"/>
        </a:soli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88BA6D96-EFE3-4743-8FB5-544E9692D111}"/>
              </a:ext>
            </a:extLst>
          </p:cNvPr>
          <p:cNvSpPr>
            <a:spLocks noGrp="1"/>
          </p:cNvSpPr>
          <p:nvPr>
            <p:ph type="pic" sz="quarter" idx="26"/>
          </p:nvPr>
        </p:nvSpPr>
        <p:spPr>
          <a:xfrm>
            <a:off x="2" y="0"/>
            <a:ext cx="9155429" cy="6858000"/>
          </a:xfrm>
          <a:custGeom>
            <a:avLst/>
            <a:gdLst>
              <a:gd name="connsiteX0" fmla="*/ 5490209 w 9155429"/>
              <a:gd name="connsiteY0" fmla="*/ 3511550 h 6858000"/>
              <a:gd name="connsiteX1" fmla="*/ 6979919 w 9155429"/>
              <a:gd name="connsiteY1" fmla="*/ 3511550 h 6858000"/>
              <a:gd name="connsiteX2" fmla="*/ 5541009 w 9155429"/>
              <a:gd name="connsiteY2" fmla="*/ 6858000 h 6858000"/>
              <a:gd name="connsiteX3" fmla="*/ 4050029 w 9155429"/>
              <a:gd name="connsiteY3" fmla="*/ 6858000 h 6858000"/>
              <a:gd name="connsiteX4" fmla="*/ 0 w 9155429"/>
              <a:gd name="connsiteY4" fmla="*/ 3511550 h 6858000"/>
              <a:gd name="connsiteX5" fmla="*/ 2444750 w 9155429"/>
              <a:gd name="connsiteY5" fmla="*/ 3511550 h 6858000"/>
              <a:gd name="connsiteX6" fmla="*/ 1004570 w 9155429"/>
              <a:gd name="connsiteY6" fmla="*/ 6858000 h 6858000"/>
              <a:gd name="connsiteX7" fmla="*/ 0 w 9155429"/>
              <a:gd name="connsiteY7" fmla="*/ 6858000 h 6858000"/>
              <a:gd name="connsiteX8" fmla="*/ 7001509 w 9155429"/>
              <a:gd name="connsiteY8" fmla="*/ 1 h 6858000"/>
              <a:gd name="connsiteX9" fmla="*/ 8491219 w 9155429"/>
              <a:gd name="connsiteY9" fmla="*/ 1 h 6858000"/>
              <a:gd name="connsiteX10" fmla="*/ 7051039 w 9155429"/>
              <a:gd name="connsiteY10" fmla="*/ 3346450 h 6858000"/>
              <a:gd name="connsiteX11" fmla="*/ 5561329 w 9155429"/>
              <a:gd name="connsiteY11" fmla="*/ 3346450 h 6858000"/>
              <a:gd name="connsiteX12" fmla="*/ 8722359 w 9155429"/>
              <a:gd name="connsiteY12" fmla="*/ 0 h 6858000"/>
              <a:gd name="connsiteX13" fmla="*/ 9155429 w 9155429"/>
              <a:gd name="connsiteY13" fmla="*/ 0 h 6858000"/>
              <a:gd name="connsiteX14" fmla="*/ 6203949 w 9155429"/>
              <a:gd name="connsiteY14" fmla="*/ 6858000 h 6858000"/>
              <a:gd name="connsiteX15" fmla="*/ 5772149 w 9155429"/>
              <a:gd name="connsiteY15" fmla="*/ 6858000 h 6858000"/>
              <a:gd name="connsiteX16" fmla="*/ 4190999 w 9155429"/>
              <a:gd name="connsiteY16" fmla="*/ 0 h 6858000"/>
              <a:gd name="connsiteX17" fmla="*/ 6753859 w 9155429"/>
              <a:gd name="connsiteY17" fmla="*/ 0 h 6858000"/>
              <a:gd name="connsiteX18" fmla="*/ 3802379 w 9155429"/>
              <a:gd name="connsiteY18" fmla="*/ 6858000 h 6858000"/>
              <a:gd name="connsiteX19" fmla="*/ 1239520 w 9155429"/>
              <a:gd name="connsiteY19" fmla="*/ 6858000 h 6858000"/>
              <a:gd name="connsiteX20" fmla="*/ 0 w 9155429"/>
              <a:gd name="connsiteY20" fmla="*/ 0 h 6858000"/>
              <a:gd name="connsiteX21" fmla="*/ 3956050 w 9155429"/>
              <a:gd name="connsiteY21" fmla="*/ 0 h 6858000"/>
              <a:gd name="connsiteX22" fmla="*/ 2515869 w 9155429"/>
              <a:gd name="connsiteY22" fmla="*/ 3346450 h 6858000"/>
              <a:gd name="connsiteX23" fmla="*/ 0 w 9155429"/>
              <a:gd name="connsiteY23" fmla="*/ 33464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429" h="6858000">
                <a:moveTo>
                  <a:pt x="5490209" y="3511550"/>
                </a:moveTo>
                <a:lnTo>
                  <a:pt x="6979919" y="3511550"/>
                </a:lnTo>
                <a:lnTo>
                  <a:pt x="5541009" y="6858000"/>
                </a:lnTo>
                <a:lnTo>
                  <a:pt x="4050029" y="6858000"/>
                </a:lnTo>
                <a:close/>
                <a:moveTo>
                  <a:pt x="0" y="3511550"/>
                </a:moveTo>
                <a:lnTo>
                  <a:pt x="2444750" y="3511550"/>
                </a:lnTo>
                <a:lnTo>
                  <a:pt x="1004570" y="6858000"/>
                </a:lnTo>
                <a:lnTo>
                  <a:pt x="0" y="6858000"/>
                </a:lnTo>
                <a:close/>
                <a:moveTo>
                  <a:pt x="7001509" y="1"/>
                </a:moveTo>
                <a:lnTo>
                  <a:pt x="8491219" y="1"/>
                </a:lnTo>
                <a:lnTo>
                  <a:pt x="7051039" y="3346450"/>
                </a:lnTo>
                <a:lnTo>
                  <a:pt x="5561329" y="3346450"/>
                </a:lnTo>
                <a:close/>
                <a:moveTo>
                  <a:pt x="8722359" y="0"/>
                </a:moveTo>
                <a:lnTo>
                  <a:pt x="9155429" y="0"/>
                </a:lnTo>
                <a:lnTo>
                  <a:pt x="6203949" y="6858000"/>
                </a:lnTo>
                <a:lnTo>
                  <a:pt x="5772149" y="6858000"/>
                </a:lnTo>
                <a:close/>
                <a:moveTo>
                  <a:pt x="4190999" y="0"/>
                </a:moveTo>
                <a:lnTo>
                  <a:pt x="6753859" y="0"/>
                </a:lnTo>
                <a:lnTo>
                  <a:pt x="3802379" y="6858000"/>
                </a:lnTo>
                <a:lnTo>
                  <a:pt x="1239520" y="6858000"/>
                </a:lnTo>
                <a:close/>
                <a:moveTo>
                  <a:pt x="0" y="0"/>
                </a:moveTo>
                <a:lnTo>
                  <a:pt x="3956050" y="0"/>
                </a:lnTo>
                <a:lnTo>
                  <a:pt x="2515869" y="3346450"/>
                </a:lnTo>
                <a:lnTo>
                  <a:pt x="0" y="334645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14" name="Graphic 19">
            <a:extLst>
              <a:ext uri="{FF2B5EF4-FFF2-40B4-BE49-F238E27FC236}">
                <a16:creationId xmlns:a16="http://schemas.microsoft.com/office/drawing/2014/main" id="{97347B99-304D-468D-B6F0-9D59E6077A64}"/>
              </a:ext>
            </a:extLst>
          </p:cNvPr>
          <p:cNvSpPr/>
          <p:nvPr userDrawn="1"/>
        </p:nvSpPr>
        <p:spPr>
          <a:xfrm flipH="1">
            <a:off x="9004387" y="3285679"/>
            <a:ext cx="3191256" cy="146304"/>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0" name="Title 1">
            <a:extLst>
              <a:ext uri="{FF2B5EF4-FFF2-40B4-BE49-F238E27FC236}">
                <a16:creationId xmlns:a16="http://schemas.microsoft.com/office/drawing/2014/main" id="{BB615286-AF88-4751-9BF6-3F030092F6F6}"/>
              </a:ext>
            </a:extLst>
          </p:cNvPr>
          <p:cNvSpPr>
            <a:spLocks noGrp="1"/>
          </p:cNvSpPr>
          <p:nvPr>
            <p:ph type="title" hasCustomPrompt="1"/>
          </p:nvPr>
        </p:nvSpPr>
        <p:spPr>
          <a:xfrm>
            <a:off x="7192372" y="973512"/>
            <a:ext cx="4183939" cy="2281355"/>
          </a:xfrm>
        </p:spPr>
        <p:txBody>
          <a:bodyPr>
            <a:noAutofit/>
          </a:bodyPr>
          <a:lstStyle>
            <a:lvl1pPr algn="r">
              <a:defRPr sz="7000" b="1">
                <a:solidFill>
                  <a:schemeClr val="bg1"/>
                </a:solidFill>
              </a:defRPr>
            </a:lvl1pPr>
          </a:lstStyle>
          <a:p>
            <a:r>
              <a:rPr lang="en-US" dirty="0"/>
              <a:t>THANK</a:t>
            </a:r>
            <a:br>
              <a:rPr lang="en-US" dirty="0"/>
            </a:br>
            <a:r>
              <a:rPr lang="en-US" dirty="0"/>
              <a:t>YOU!</a:t>
            </a:r>
            <a:endParaRPr lang="ru-RU" dirty="0"/>
          </a:p>
        </p:txBody>
      </p:sp>
      <p:sp>
        <p:nvSpPr>
          <p:cNvPr id="21" name="Text Placeholder 14">
            <a:extLst>
              <a:ext uri="{FF2B5EF4-FFF2-40B4-BE49-F238E27FC236}">
                <a16:creationId xmlns:a16="http://schemas.microsoft.com/office/drawing/2014/main" id="{5E15D97E-2723-48C3-B835-65DB0286DB64}"/>
              </a:ext>
            </a:extLst>
          </p:cNvPr>
          <p:cNvSpPr>
            <a:spLocks noGrp="1"/>
          </p:cNvSpPr>
          <p:nvPr>
            <p:ph type="body" sz="quarter" idx="13" hasCustomPrompt="1"/>
          </p:nvPr>
        </p:nvSpPr>
        <p:spPr>
          <a:xfrm>
            <a:off x="8240540" y="3675708"/>
            <a:ext cx="3135771" cy="1101897"/>
          </a:xfrm>
        </p:spPr>
        <p:txBody>
          <a:bodyPr>
            <a:noAutofit/>
          </a:bodyPr>
          <a:lstStyle>
            <a:lvl1pPr marL="0" indent="0" algn="r">
              <a:buNone/>
              <a:defRPr sz="3500" b="0" i="0">
                <a:solidFill>
                  <a:schemeClr val="tx2"/>
                </a:solidFill>
              </a:defRPr>
            </a:lvl1pPr>
          </a:lstStyle>
          <a:p>
            <a:pPr lvl="0"/>
            <a:r>
              <a:rPr lang="en-US" dirty="0"/>
              <a:t>Alexander</a:t>
            </a:r>
            <a:br>
              <a:rPr lang="en-US" dirty="0"/>
            </a:br>
            <a:r>
              <a:rPr lang="en-US" dirty="0" err="1"/>
              <a:t>Martensson</a:t>
            </a:r>
            <a:endParaRPr lang="en-US" dirty="0"/>
          </a:p>
        </p:txBody>
      </p:sp>
      <p:sp>
        <p:nvSpPr>
          <p:cNvPr id="25" name="Text Placeholder 26">
            <a:extLst>
              <a:ext uri="{FF2B5EF4-FFF2-40B4-BE49-F238E27FC236}">
                <a16:creationId xmlns:a16="http://schemas.microsoft.com/office/drawing/2014/main" id="{4D45CEBA-121A-426A-897A-9E3CDC5F5CC1}"/>
              </a:ext>
            </a:extLst>
          </p:cNvPr>
          <p:cNvSpPr>
            <a:spLocks noGrp="1"/>
          </p:cNvSpPr>
          <p:nvPr>
            <p:ph type="body" sz="quarter" idx="22" hasCustomPrompt="1"/>
          </p:nvPr>
        </p:nvSpPr>
        <p:spPr>
          <a:xfrm>
            <a:off x="7008780" y="5019264"/>
            <a:ext cx="4367531" cy="474519"/>
          </a:xfrm>
        </p:spPr>
        <p:txBody>
          <a:bodyPr>
            <a:noAutofit/>
          </a:bodyPr>
          <a:lstStyle>
            <a:lvl1pPr marL="0" indent="0" algn="r">
              <a:buNone/>
              <a:defRPr sz="22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678-555-0128</a:t>
            </a:r>
          </a:p>
        </p:txBody>
      </p:sp>
      <p:sp>
        <p:nvSpPr>
          <p:cNvPr id="28" name="Text Placeholder 26">
            <a:extLst>
              <a:ext uri="{FF2B5EF4-FFF2-40B4-BE49-F238E27FC236}">
                <a16:creationId xmlns:a16="http://schemas.microsoft.com/office/drawing/2014/main" id="{0767B0C7-7BD9-4BF1-8D3D-91DED23803E6}"/>
              </a:ext>
            </a:extLst>
          </p:cNvPr>
          <p:cNvSpPr>
            <a:spLocks noGrp="1"/>
          </p:cNvSpPr>
          <p:nvPr>
            <p:ph type="body" sz="quarter" idx="23" hasCustomPrompt="1"/>
          </p:nvPr>
        </p:nvSpPr>
        <p:spPr>
          <a:xfrm>
            <a:off x="7008780" y="4805882"/>
            <a:ext cx="4367531" cy="288000"/>
          </a:xfrm>
        </p:spPr>
        <p:txBody>
          <a:bodyPr>
            <a:noAutofit/>
          </a:bodyPr>
          <a:lstStyle>
            <a:lvl1pPr marL="0" indent="0" algn="r">
              <a:buNone/>
              <a:defRPr sz="14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31" name="Text Placeholder 26">
            <a:extLst>
              <a:ext uri="{FF2B5EF4-FFF2-40B4-BE49-F238E27FC236}">
                <a16:creationId xmlns:a16="http://schemas.microsoft.com/office/drawing/2014/main" id="{26B74744-5435-47DD-B65F-16D8E7AC1557}"/>
              </a:ext>
            </a:extLst>
          </p:cNvPr>
          <p:cNvSpPr>
            <a:spLocks noGrp="1"/>
          </p:cNvSpPr>
          <p:nvPr>
            <p:ph type="body" sz="quarter" idx="24" hasCustomPrompt="1"/>
          </p:nvPr>
        </p:nvSpPr>
        <p:spPr>
          <a:xfrm>
            <a:off x="5455755" y="5685822"/>
            <a:ext cx="5920556" cy="474519"/>
          </a:xfrm>
        </p:spPr>
        <p:txBody>
          <a:bodyPr>
            <a:noAutofit/>
          </a:bodyPr>
          <a:lstStyle>
            <a:lvl1pPr marL="0" indent="0" algn="r">
              <a:buNone/>
              <a:defRPr sz="22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martensson@example.com</a:t>
            </a:r>
          </a:p>
        </p:txBody>
      </p:sp>
      <p:sp>
        <p:nvSpPr>
          <p:cNvPr id="32" name="Text Placeholder 26">
            <a:extLst>
              <a:ext uri="{FF2B5EF4-FFF2-40B4-BE49-F238E27FC236}">
                <a16:creationId xmlns:a16="http://schemas.microsoft.com/office/drawing/2014/main" id="{20815411-0E43-4B6B-92C7-6E312091ABAB}"/>
              </a:ext>
            </a:extLst>
          </p:cNvPr>
          <p:cNvSpPr>
            <a:spLocks noGrp="1"/>
          </p:cNvSpPr>
          <p:nvPr>
            <p:ph type="body" sz="quarter" idx="25" hasCustomPrompt="1"/>
          </p:nvPr>
        </p:nvSpPr>
        <p:spPr>
          <a:xfrm>
            <a:off x="7008780" y="5466001"/>
            <a:ext cx="4367531" cy="288000"/>
          </a:xfrm>
        </p:spPr>
        <p:txBody>
          <a:bodyPr>
            <a:noAutofit/>
          </a:bodyPr>
          <a:lstStyle>
            <a:lvl1pPr marL="0" indent="0" algn="r">
              <a:buNone/>
              <a:defRPr sz="14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Tree>
    <p:extLst>
      <p:ext uri="{BB962C8B-B14F-4D97-AF65-F5344CB8AC3E}">
        <p14:creationId xmlns:p14="http://schemas.microsoft.com/office/powerpoint/2010/main" val="2153193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8E43AF0D-28CB-4D3A-A944-CE3DCAAC5657}"/>
              </a:ext>
            </a:extLst>
          </p:cNvPr>
          <p:cNvSpPr/>
          <p:nvPr userDrawn="1"/>
        </p:nvSpPr>
        <p:spPr>
          <a:xfrm>
            <a:off x="3033191" y="0"/>
            <a:ext cx="9155634" cy="6858000"/>
          </a:xfrm>
          <a:custGeom>
            <a:avLst/>
            <a:gdLst>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2101419 w 9155634"/>
              <a:gd name="connsiteY4" fmla="*/ 3511550 h 6858000"/>
              <a:gd name="connsiteX5" fmla="*/ 3591129 w 9155634"/>
              <a:gd name="connsiteY5" fmla="*/ 3511550 h 6858000"/>
              <a:gd name="connsiteX6" fmla="*/ 2150949 w 9155634"/>
              <a:gd name="connsiteY6" fmla="*/ 6858000 h 6858000"/>
              <a:gd name="connsiteX7" fmla="*/ 661239 w 9155634"/>
              <a:gd name="connsiteY7" fmla="*/ 6858000 h 6858000"/>
              <a:gd name="connsiteX8" fmla="*/ 8147889 w 9155634"/>
              <a:gd name="connsiteY8" fmla="*/ 0 h 6858000"/>
              <a:gd name="connsiteX9" fmla="*/ 9155634 w 9155634"/>
              <a:gd name="connsiteY9" fmla="*/ 0 h 6858000"/>
              <a:gd name="connsiteX10" fmla="*/ 9155634 w 9155634"/>
              <a:gd name="connsiteY10" fmla="*/ 3346450 h 6858000"/>
              <a:gd name="connsiteX11" fmla="*/ 6707709 w 9155634"/>
              <a:gd name="connsiteY11" fmla="*/ 3346450 h 6858000"/>
              <a:gd name="connsiteX12" fmla="*/ 5350079 w 9155634"/>
              <a:gd name="connsiteY12" fmla="*/ 0 h 6858000"/>
              <a:gd name="connsiteX13" fmla="*/ 7912939 w 9155634"/>
              <a:gd name="connsiteY13" fmla="*/ 0 h 6858000"/>
              <a:gd name="connsiteX14" fmla="*/ 4961459 w 9155634"/>
              <a:gd name="connsiteY14" fmla="*/ 6858000 h 6858000"/>
              <a:gd name="connsiteX15" fmla="*/ 2399869 w 9155634"/>
              <a:gd name="connsiteY15" fmla="*/ 6858000 h 6858000"/>
              <a:gd name="connsiteX16" fmla="*/ 3612719 w 9155634"/>
              <a:gd name="connsiteY16" fmla="*/ 0 h 6858000"/>
              <a:gd name="connsiteX17" fmla="*/ 5102429 w 9155634"/>
              <a:gd name="connsiteY17" fmla="*/ 0 h 6858000"/>
              <a:gd name="connsiteX18" fmla="*/ 3662249 w 9155634"/>
              <a:gd name="connsiteY18" fmla="*/ 3346450 h 6858000"/>
              <a:gd name="connsiteX19" fmla="*/ 2172539 w 9155634"/>
              <a:gd name="connsiteY19" fmla="*/ 3346450 h 6858000"/>
              <a:gd name="connsiteX20" fmla="*/ 2947249 w 9155634"/>
              <a:gd name="connsiteY20" fmla="*/ 0 h 6858000"/>
              <a:gd name="connsiteX21" fmla="*/ 3381579 w 9155634"/>
              <a:gd name="connsiteY21" fmla="*/ 0 h 6858000"/>
              <a:gd name="connsiteX22" fmla="*/ 430099 w 9155634"/>
              <a:gd name="connsiteY22" fmla="*/ 6858000 h 6858000"/>
              <a:gd name="connsiteX23" fmla="*/ 0 w 9155634"/>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634" h="6858000">
                <a:moveTo>
                  <a:pt x="6636589" y="3511550"/>
                </a:moveTo>
                <a:lnTo>
                  <a:pt x="9155634" y="3511550"/>
                </a:lnTo>
                <a:lnTo>
                  <a:pt x="9155634" y="6858000"/>
                </a:lnTo>
                <a:lnTo>
                  <a:pt x="5196409" y="6858000"/>
                </a:lnTo>
                <a:close/>
                <a:moveTo>
                  <a:pt x="2101419" y="3511550"/>
                </a:moveTo>
                <a:lnTo>
                  <a:pt x="3591129" y="3511550"/>
                </a:lnTo>
                <a:lnTo>
                  <a:pt x="2150949" y="6858000"/>
                </a:lnTo>
                <a:lnTo>
                  <a:pt x="661239" y="6858000"/>
                </a:lnTo>
                <a:close/>
                <a:moveTo>
                  <a:pt x="8147889" y="0"/>
                </a:moveTo>
                <a:lnTo>
                  <a:pt x="9155634" y="0"/>
                </a:lnTo>
                <a:lnTo>
                  <a:pt x="9155634" y="3346450"/>
                </a:lnTo>
                <a:lnTo>
                  <a:pt x="6707709" y="3346450"/>
                </a:lnTo>
                <a:close/>
                <a:moveTo>
                  <a:pt x="5350079" y="0"/>
                </a:moveTo>
                <a:lnTo>
                  <a:pt x="7912939" y="0"/>
                </a:lnTo>
                <a:lnTo>
                  <a:pt x="4961459" y="6858000"/>
                </a:lnTo>
                <a:lnTo>
                  <a:pt x="2399869" y="6858000"/>
                </a:lnTo>
                <a:close/>
                <a:moveTo>
                  <a:pt x="3612719" y="0"/>
                </a:moveTo>
                <a:lnTo>
                  <a:pt x="5102429" y="0"/>
                </a:lnTo>
                <a:lnTo>
                  <a:pt x="3662249" y="3346450"/>
                </a:lnTo>
                <a:lnTo>
                  <a:pt x="2172539" y="3346450"/>
                </a:lnTo>
                <a:close/>
                <a:moveTo>
                  <a:pt x="2947249" y="0"/>
                </a:moveTo>
                <a:lnTo>
                  <a:pt x="3381579" y="0"/>
                </a:lnTo>
                <a:lnTo>
                  <a:pt x="430099" y="6858000"/>
                </a:lnTo>
                <a:lnTo>
                  <a:pt x="0" y="6858000"/>
                </a:lnTo>
                <a:close/>
              </a:path>
            </a:pathLst>
          </a:custGeom>
          <a:solidFill>
            <a:schemeClr val="bg2">
              <a:alpha val="15000"/>
            </a:schemeClr>
          </a:solidFill>
          <a:ln w="12700" cap="flat">
            <a:noFill/>
            <a:prstDash val="solid"/>
            <a:miter/>
          </a:ln>
        </p:spPr>
        <p:txBody>
          <a:bodyPr rtlCol="0" anchor="ctr"/>
          <a:lstStyle/>
          <a:p>
            <a:pPr algn="l"/>
            <a:endParaRPr lang="en-US" dirty="0"/>
          </a:p>
        </p:txBody>
      </p:sp>
      <p:sp>
        <p:nvSpPr>
          <p:cNvPr id="22" name="Graphic 19">
            <a:extLst>
              <a:ext uri="{FF2B5EF4-FFF2-40B4-BE49-F238E27FC236}">
                <a16:creationId xmlns:a16="http://schemas.microsoft.com/office/drawing/2014/main"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6" name="Title 1">
            <a:extLst>
              <a:ext uri="{FF2B5EF4-FFF2-40B4-BE49-F238E27FC236}">
                <a16:creationId xmlns:a16="http://schemas.microsoft.com/office/drawing/2014/main" id="{310DFD8C-544F-465B-8315-8B3AA8B95790}"/>
              </a:ext>
            </a:extLst>
          </p:cNvPr>
          <p:cNvSpPr>
            <a:spLocks noGrp="1"/>
          </p:cNvSpPr>
          <p:nvPr>
            <p:ph type="title" hasCustomPrompt="1"/>
          </p:nvPr>
        </p:nvSpPr>
        <p:spPr>
          <a:xfrm>
            <a:off x="770021" y="1096344"/>
            <a:ext cx="10510754" cy="2281355"/>
          </a:xfrm>
        </p:spPr>
        <p:txBody>
          <a:bodyPr>
            <a:noAutofit/>
          </a:bodyPr>
          <a:lstStyle>
            <a:lvl1pPr algn="l">
              <a:defRPr sz="7000" b="1">
                <a:solidFill>
                  <a:schemeClr val="bg1"/>
                </a:solidFill>
              </a:defRPr>
            </a:lvl1pPr>
          </a:lstStyle>
          <a:p>
            <a:r>
              <a:rPr lang="en-US" dirty="0"/>
              <a:t>PRESENTATION</a:t>
            </a:r>
            <a:br>
              <a:rPr lang="ru-RU" dirty="0"/>
            </a:br>
            <a:r>
              <a:rPr lang="en-US" dirty="0"/>
              <a:t>TITLE</a:t>
            </a:r>
            <a:endParaRPr lang="ru-RU" dirty="0"/>
          </a:p>
        </p:txBody>
      </p:sp>
      <p:sp>
        <p:nvSpPr>
          <p:cNvPr id="15" name="Subtitle 2">
            <a:extLst>
              <a:ext uri="{FF2B5EF4-FFF2-40B4-BE49-F238E27FC236}">
                <a16:creationId xmlns:a16="http://schemas.microsoft.com/office/drawing/2014/main" id="{8046DF3F-8EBA-4583-9F19-45C979FDAB65}"/>
              </a:ext>
            </a:extLst>
          </p:cNvPr>
          <p:cNvSpPr>
            <a:spLocks noGrp="1"/>
          </p:cNvSpPr>
          <p:nvPr>
            <p:ph type="subTitle" idx="1"/>
          </p:nvPr>
        </p:nvSpPr>
        <p:spPr>
          <a:xfrm>
            <a:off x="770021" y="3773554"/>
            <a:ext cx="10090287" cy="1101897"/>
          </a:xfrm>
        </p:spPr>
        <p:txBody>
          <a:bodyPr vert="horz" lIns="91440" tIns="45720" rIns="91440" bIns="45720" rtlCol="0">
            <a:noAutofit/>
          </a:bodyPr>
          <a:lstStyle>
            <a:lvl1pPr marL="0" indent="0">
              <a:buNone/>
              <a:defRPr lang="en-US" sz="3500" b="0" i="0"/>
            </a:lvl1pPr>
          </a:lstStyle>
          <a:p>
            <a:pPr marL="228600" lvl="0" indent="-228600"/>
            <a:r>
              <a:rPr lang="en-US"/>
              <a:t>Click to edit Master subtitle style</a:t>
            </a:r>
          </a:p>
        </p:txBody>
      </p:sp>
    </p:spTree>
    <p:extLst>
      <p:ext uri="{BB962C8B-B14F-4D97-AF65-F5344CB8AC3E}">
        <p14:creationId xmlns:p14="http://schemas.microsoft.com/office/powerpoint/2010/main" val="19467411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982713AA-FAF7-4D64-AB9D-53ACFDBF8B5B}"/>
              </a:ext>
            </a:extLst>
          </p:cNvPr>
          <p:cNvSpPr/>
          <p:nvPr userDrawn="1"/>
        </p:nvSpPr>
        <p:spPr>
          <a:xfrm>
            <a:off x="-1" y="172278"/>
            <a:ext cx="12192000" cy="6559826"/>
          </a:xfrm>
          <a:custGeom>
            <a:avLst/>
            <a:gdLst>
              <a:gd name="connsiteX0" fmla="*/ 5864259 w 12192000"/>
              <a:gd name="connsiteY0" fmla="*/ 2854132 h 6559826"/>
              <a:gd name="connsiteX1" fmla="*/ 5864259 w 12192000"/>
              <a:gd name="connsiteY1" fmla="*/ 5342062 h 6559826"/>
              <a:gd name="connsiteX2" fmla="*/ 6907 w 12192000"/>
              <a:gd name="connsiteY2" fmla="*/ 6559826 h 6559826"/>
              <a:gd name="connsiteX3" fmla="*/ 0 w 12192000"/>
              <a:gd name="connsiteY3" fmla="*/ 6559826 h 6559826"/>
              <a:gd name="connsiteX4" fmla="*/ 0 w 12192000"/>
              <a:gd name="connsiteY4" fmla="*/ 4073332 h 6559826"/>
              <a:gd name="connsiteX5" fmla="*/ 12192000 w 12192000"/>
              <a:gd name="connsiteY5" fmla="*/ 2685378 h 6559826"/>
              <a:gd name="connsiteX6" fmla="*/ 12192000 w 12192000"/>
              <a:gd name="connsiteY6" fmla="*/ 5173308 h 6559826"/>
              <a:gd name="connsiteX7" fmla="*/ 6104805 w 12192000"/>
              <a:gd name="connsiteY7" fmla="*/ 6429182 h 6559826"/>
              <a:gd name="connsiteX8" fmla="*/ 6104805 w 12192000"/>
              <a:gd name="connsiteY8" fmla="*/ 3941252 h 6559826"/>
              <a:gd name="connsiteX9" fmla="*/ 11991762 w 12192000"/>
              <a:gd name="connsiteY9" fmla="*/ 0 h 6559826"/>
              <a:gd name="connsiteX10" fmla="*/ 12192000 w 12192000"/>
              <a:gd name="connsiteY10" fmla="*/ 0 h 6559826"/>
              <a:gd name="connsiteX11" fmla="*/ 12192000 w 12192000"/>
              <a:gd name="connsiteY11" fmla="*/ 2446611 h 6559826"/>
              <a:gd name="connsiteX12" fmla="*/ 6104805 w 12192000"/>
              <a:gd name="connsiteY12" fmla="*/ 3701222 h 6559826"/>
              <a:gd name="connsiteX13" fmla="*/ 6104805 w 12192000"/>
              <a:gd name="connsiteY13" fmla="*/ 1214562 h 655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559826">
                <a:moveTo>
                  <a:pt x="5864259" y="2854132"/>
                </a:moveTo>
                <a:lnTo>
                  <a:pt x="5864259" y="5342062"/>
                </a:lnTo>
                <a:lnTo>
                  <a:pt x="6907" y="6559826"/>
                </a:lnTo>
                <a:lnTo>
                  <a:pt x="0" y="6559826"/>
                </a:lnTo>
                <a:lnTo>
                  <a:pt x="0" y="4073332"/>
                </a:lnTo>
                <a:close/>
                <a:moveTo>
                  <a:pt x="12192000" y="2685378"/>
                </a:moveTo>
                <a:lnTo>
                  <a:pt x="12192000" y="5173308"/>
                </a:lnTo>
                <a:lnTo>
                  <a:pt x="6104805" y="6429182"/>
                </a:lnTo>
                <a:lnTo>
                  <a:pt x="6104805" y="3941252"/>
                </a:lnTo>
                <a:close/>
                <a:moveTo>
                  <a:pt x="11991762" y="0"/>
                </a:moveTo>
                <a:lnTo>
                  <a:pt x="12192000" y="0"/>
                </a:lnTo>
                <a:lnTo>
                  <a:pt x="12192000" y="2446611"/>
                </a:lnTo>
                <a:lnTo>
                  <a:pt x="6104805" y="3701222"/>
                </a:lnTo>
                <a:lnTo>
                  <a:pt x="6104805" y="1214562"/>
                </a:lnTo>
                <a:close/>
              </a:path>
            </a:pathLst>
          </a:custGeom>
          <a:solidFill>
            <a:schemeClr val="bg2">
              <a:alpha val="15000"/>
            </a:schemeClr>
          </a:solidFill>
          <a:ln w="12700" cap="flat">
            <a:noFill/>
            <a:prstDash val="solid"/>
            <a:miter/>
          </a:ln>
        </p:spPr>
        <p:txBody>
          <a:bodyPr rtlCol="0" anchor="ctr"/>
          <a:lstStyle/>
          <a:p>
            <a:pPr algn="l"/>
            <a:endParaRPr lang="en-US"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777240" y="1033272"/>
            <a:ext cx="5056083" cy="782638"/>
          </a:xfrm>
        </p:spPr>
        <p:txBody>
          <a:bodyPr>
            <a:normAutofit/>
          </a:bodyPr>
          <a:lstStyle>
            <a:lvl1pPr algn="l">
              <a:defRPr sz="4000" b="1">
                <a:solidFill>
                  <a:schemeClr val="bg1"/>
                </a:solidFill>
              </a:defRPr>
            </a:lvl1pPr>
          </a:lstStyle>
          <a:p>
            <a:r>
              <a:rPr lang="en-US" dirty="0"/>
              <a:t>DIVIDER SLIDE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5" name="Graphic 4">
            <a:extLst>
              <a:ext uri="{FF2B5EF4-FFF2-40B4-BE49-F238E27FC236}">
                <a16:creationId xmlns:a16="http://schemas.microsoft.com/office/drawing/2014/main" id="{2095D1D4-8CA3-4CA3-825D-088EDB51A8AE}"/>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7" name="Graphic 15">
            <a:extLst>
              <a:ext uri="{FF2B5EF4-FFF2-40B4-BE49-F238E27FC236}">
                <a16:creationId xmlns:a16="http://schemas.microsoft.com/office/drawing/2014/main" id="{2DB5E70B-ECC9-4800-9DC0-5897EF3F16AB}"/>
              </a:ext>
            </a:extLst>
          </p:cNvPr>
          <p:cNvSpPr/>
          <p:nvPr/>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0" name="Text Placeholder 2">
            <a:extLst>
              <a:ext uri="{FF2B5EF4-FFF2-40B4-BE49-F238E27FC236}">
                <a16:creationId xmlns:a16="http://schemas.microsoft.com/office/drawing/2014/main" id="{A3B87DE7-6A4B-4A0E-8622-C9BA93F0B364}"/>
              </a:ext>
            </a:extLst>
          </p:cNvPr>
          <p:cNvSpPr>
            <a:spLocks noGrp="1"/>
          </p:cNvSpPr>
          <p:nvPr>
            <p:ph type="body" idx="1"/>
          </p:nvPr>
        </p:nvSpPr>
        <p:spPr>
          <a:xfrm>
            <a:off x="777240" y="2225393"/>
            <a:ext cx="5110693" cy="782638"/>
          </a:xfrm>
        </p:spPr>
        <p:txBody>
          <a:bodyPr vert="horz" lIns="91440" tIns="45720" rIns="91440" bIns="45720" rtlCol="0">
            <a:normAutofit/>
          </a:bodyPr>
          <a:lstStyle>
            <a:lvl1pPr marL="0" indent="0">
              <a:buNone/>
              <a:defRPr lang="en-US" sz="2200"/>
            </a:lvl1pPr>
          </a:lstStyle>
          <a:p>
            <a:pPr marL="228600" lvl="0" indent="-228600"/>
            <a:r>
              <a:rPr lang="en-US"/>
              <a:t>Click to edit Master text styles</a:t>
            </a:r>
          </a:p>
        </p:txBody>
      </p:sp>
    </p:spTree>
    <p:extLst>
      <p:ext uri="{BB962C8B-B14F-4D97-AF65-F5344CB8AC3E}">
        <p14:creationId xmlns:p14="http://schemas.microsoft.com/office/powerpoint/2010/main" val="34723881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a:t>Click to edit Master title style</a:t>
            </a:r>
          </a:p>
        </p:txBody>
      </p:sp>
      <p:sp>
        <p:nvSpPr>
          <p:cNvPr id="10" name="Content Placeholder 2">
            <a:extLst>
              <a:ext uri="{FF2B5EF4-FFF2-40B4-BE49-F238E27FC236}">
                <a16:creationId xmlns:a16="http://schemas.microsoft.com/office/drawing/2014/main" id="{83799919-7F2B-44B7-BF0B-B0CE733AC667}"/>
              </a:ext>
            </a:extLst>
          </p:cNvPr>
          <p:cNvSpPr>
            <a:spLocks noGrp="1"/>
          </p:cNvSpPr>
          <p:nvPr>
            <p:ph idx="1"/>
          </p:nvPr>
        </p:nvSpPr>
        <p:spPr>
          <a:xfrm>
            <a:off x="838200" y="2277755"/>
            <a:ext cx="10515600" cy="389920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311238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a:t>Click to edit Master title style</a:t>
            </a:r>
          </a:p>
        </p:txBody>
      </p:sp>
      <p:sp>
        <p:nvSpPr>
          <p:cNvPr id="15" name="Content Placeholder 2">
            <a:extLst>
              <a:ext uri="{FF2B5EF4-FFF2-40B4-BE49-F238E27FC236}">
                <a16:creationId xmlns:a16="http://schemas.microsoft.com/office/drawing/2014/main" id="{5460D6CB-9BA0-4BA9-9CF5-9D21E9F570CE}"/>
              </a:ext>
            </a:extLst>
          </p:cNvPr>
          <p:cNvSpPr>
            <a:spLocks noGrp="1"/>
          </p:cNvSpPr>
          <p:nvPr>
            <p:ph sz="half" idx="1"/>
          </p:nvPr>
        </p:nvSpPr>
        <p:spPr>
          <a:xfrm>
            <a:off x="838200" y="2277755"/>
            <a:ext cx="5181600" cy="3899207"/>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Content Placeholder 3">
            <a:extLst>
              <a:ext uri="{FF2B5EF4-FFF2-40B4-BE49-F238E27FC236}">
                <a16:creationId xmlns:a16="http://schemas.microsoft.com/office/drawing/2014/main" id="{EB0DDB5D-8949-4E45-A7CD-0402580BB05B}"/>
              </a:ext>
            </a:extLst>
          </p:cNvPr>
          <p:cNvSpPr>
            <a:spLocks noGrp="1"/>
          </p:cNvSpPr>
          <p:nvPr>
            <p:ph sz="half" idx="2"/>
          </p:nvPr>
        </p:nvSpPr>
        <p:spPr>
          <a:xfrm>
            <a:off x="6172200" y="2277755"/>
            <a:ext cx="5181600" cy="3899208"/>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06075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a:t>Click to edit Master title style</a:t>
            </a:r>
          </a:p>
        </p:txBody>
      </p:sp>
      <p:sp>
        <p:nvSpPr>
          <p:cNvPr id="15" name="Text Placeholder 2">
            <a:extLst>
              <a:ext uri="{FF2B5EF4-FFF2-40B4-BE49-F238E27FC236}">
                <a16:creationId xmlns:a16="http://schemas.microsoft.com/office/drawing/2014/main" id="{82C817C4-D92F-4269-B22D-5C2E522418D8}"/>
              </a:ext>
            </a:extLst>
          </p:cNvPr>
          <p:cNvSpPr>
            <a:spLocks noGrp="1"/>
          </p:cNvSpPr>
          <p:nvPr>
            <p:ph type="body" idx="1"/>
          </p:nvPr>
        </p:nvSpPr>
        <p:spPr>
          <a:xfrm>
            <a:off x="839788" y="2068513"/>
            <a:ext cx="5157787" cy="4365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3">
            <a:extLst>
              <a:ext uri="{FF2B5EF4-FFF2-40B4-BE49-F238E27FC236}">
                <a16:creationId xmlns:a16="http://schemas.microsoft.com/office/drawing/2014/main" id="{C61514A7-2DEE-47E3-BCB4-FB81E9981DA7}"/>
              </a:ext>
            </a:extLst>
          </p:cNvPr>
          <p:cNvSpPr>
            <a:spLocks noGrp="1"/>
          </p:cNvSpPr>
          <p:nvPr>
            <p:ph sz="half" idx="2"/>
          </p:nvPr>
        </p:nvSpPr>
        <p:spPr>
          <a:xfrm>
            <a:off x="839788" y="2505075"/>
            <a:ext cx="5157787"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4">
            <a:extLst>
              <a:ext uri="{FF2B5EF4-FFF2-40B4-BE49-F238E27FC236}">
                <a16:creationId xmlns:a16="http://schemas.microsoft.com/office/drawing/2014/main" id="{3455C9D3-0938-4236-8E64-BBF582FCD239}"/>
              </a:ext>
            </a:extLst>
          </p:cNvPr>
          <p:cNvSpPr>
            <a:spLocks noGrp="1"/>
          </p:cNvSpPr>
          <p:nvPr>
            <p:ph type="body" sz="quarter" idx="3"/>
          </p:nvPr>
        </p:nvSpPr>
        <p:spPr>
          <a:xfrm>
            <a:off x="6172200" y="2068511"/>
            <a:ext cx="5183188" cy="436563"/>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8" name="Content Placeholder 5">
            <a:extLst>
              <a:ext uri="{FF2B5EF4-FFF2-40B4-BE49-F238E27FC236}">
                <a16:creationId xmlns:a16="http://schemas.microsoft.com/office/drawing/2014/main" id="{7331E254-1410-4989-81DE-84B684ACC71F}"/>
              </a:ext>
            </a:extLst>
          </p:cNvPr>
          <p:cNvSpPr>
            <a:spLocks noGrp="1"/>
          </p:cNvSpPr>
          <p:nvPr>
            <p:ph sz="quarter" idx="4"/>
          </p:nvPr>
        </p:nvSpPr>
        <p:spPr>
          <a:xfrm>
            <a:off x="6172200" y="2505075"/>
            <a:ext cx="5183188"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8104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7" name="Title 1">
            <a:extLst>
              <a:ext uri="{FF2B5EF4-FFF2-40B4-BE49-F238E27FC236}">
                <a16:creationId xmlns:a16="http://schemas.microsoft.com/office/drawing/2014/main" id="{F68ABD79-6AF5-4911-BEC2-A492F3ECD83D}"/>
              </a:ext>
            </a:extLst>
          </p:cNvPr>
          <p:cNvSpPr>
            <a:spLocks noGrp="1"/>
          </p:cNvSpPr>
          <p:nvPr>
            <p:ph type="title"/>
          </p:nvPr>
        </p:nvSpPr>
        <p:spPr>
          <a:xfrm>
            <a:off x="839788" y="457200"/>
            <a:ext cx="3932237" cy="1345096"/>
          </a:xfrm>
        </p:spPr>
        <p:txBody>
          <a:bodyPr anchor="b"/>
          <a:lstStyle>
            <a:lvl1pPr>
              <a:defRPr sz="3200"/>
            </a:lvl1pPr>
          </a:lstStyle>
          <a:p>
            <a:r>
              <a:rPr lang="en-US"/>
              <a:t>Click to edit Master title style</a:t>
            </a:r>
          </a:p>
        </p:txBody>
      </p:sp>
      <p:sp>
        <p:nvSpPr>
          <p:cNvPr id="8" name="Text Placeholder 3">
            <a:extLst>
              <a:ext uri="{FF2B5EF4-FFF2-40B4-BE49-F238E27FC236}">
                <a16:creationId xmlns:a16="http://schemas.microsoft.com/office/drawing/2014/main" id="{6489A680-EBE7-45A3-B520-2C50F59C7932}"/>
              </a:ext>
            </a:extLst>
          </p:cNvPr>
          <p:cNvSpPr>
            <a:spLocks noGrp="1"/>
          </p:cNvSpPr>
          <p:nvPr>
            <p:ph type="body" sz="half" idx="2"/>
          </p:nvPr>
        </p:nvSpPr>
        <p:spPr>
          <a:xfrm>
            <a:off x="839788" y="2166148"/>
            <a:ext cx="3932237" cy="3702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Content Placeholder 2">
            <a:extLst>
              <a:ext uri="{FF2B5EF4-FFF2-40B4-BE49-F238E27FC236}">
                <a16:creationId xmlns:a16="http://schemas.microsoft.com/office/drawing/2014/main" id="{202EEB9F-D255-46E9-AFBB-FCC4D93BEFC3}"/>
              </a:ext>
            </a:extLst>
          </p:cNvPr>
          <p:cNvSpPr>
            <a:spLocks noGrp="1"/>
          </p:cNvSpPr>
          <p:nvPr>
            <p:ph idx="1"/>
          </p:nvPr>
        </p:nvSpPr>
        <p:spPr>
          <a:xfrm>
            <a:off x="5183188" y="457201"/>
            <a:ext cx="6172200" cy="5403850"/>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Graphic 15">
            <a:extLst>
              <a:ext uri="{FF2B5EF4-FFF2-40B4-BE49-F238E27FC236}">
                <a16:creationId xmlns:a16="http://schemas.microsoft.com/office/drawing/2014/main" id="{4F729341-632E-4151-9863-D40D91A16F84}"/>
              </a:ext>
            </a:extLst>
          </p:cNvPr>
          <p:cNvSpPr/>
          <p:nvPr userDrawn="1"/>
        </p:nvSpPr>
        <p:spPr>
          <a:xfrm>
            <a:off x="-11174" y="1947672"/>
            <a:ext cx="493776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0948434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6" name="Graphic 4">
            <a:extLst>
              <a:ext uri="{FF2B5EF4-FFF2-40B4-BE49-F238E27FC236}">
                <a16:creationId xmlns:a16="http://schemas.microsoft.com/office/drawing/2014/main"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1" name="Graphic 15">
            <a:extLst>
              <a:ext uri="{FF2B5EF4-FFF2-40B4-BE49-F238E27FC236}">
                <a16:creationId xmlns:a16="http://schemas.microsoft.com/office/drawing/2014/main"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9" name="Title 1">
            <a:extLst>
              <a:ext uri="{FF2B5EF4-FFF2-40B4-BE49-F238E27FC236}">
                <a16:creationId xmlns:a16="http://schemas.microsoft.com/office/drawing/2014/main" id="{44469CAF-CD13-4CCC-9569-14C8070AB355}"/>
              </a:ext>
            </a:extLst>
          </p:cNvPr>
          <p:cNvSpPr>
            <a:spLocks noGrp="1"/>
          </p:cNvSpPr>
          <p:nvPr>
            <p:ph type="title"/>
          </p:nvPr>
        </p:nvSpPr>
        <p:spPr>
          <a:xfrm>
            <a:off x="839788" y="457200"/>
            <a:ext cx="3932237" cy="1380744"/>
          </a:xfrm>
        </p:spPr>
        <p:txBody>
          <a:bodyPr anchor="b"/>
          <a:lstStyle>
            <a:lvl1pPr>
              <a:defRPr sz="3200"/>
            </a:lvl1pPr>
          </a:lstStyle>
          <a:p>
            <a:r>
              <a:rPr lang="en-US"/>
              <a:t>Click to edit Master title style</a:t>
            </a:r>
            <a:endParaRPr lang="en-US" dirty="0"/>
          </a:p>
        </p:txBody>
      </p:sp>
      <p:sp>
        <p:nvSpPr>
          <p:cNvPr id="10" name="Text Placeholder 3">
            <a:extLst>
              <a:ext uri="{FF2B5EF4-FFF2-40B4-BE49-F238E27FC236}">
                <a16:creationId xmlns:a16="http://schemas.microsoft.com/office/drawing/2014/main" id="{36D4C583-322D-4347-807F-F6D6AF8852A4}"/>
              </a:ext>
            </a:extLst>
          </p:cNvPr>
          <p:cNvSpPr>
            <a:spLocks noGrp="1"/>
          </p:cNvSpPr>
          <p:nvPr>
            <p:ph type="body" sz="half" idx="2"/>
          </p:nvPr>
        </p:nvSpPr>
        <p:spPr>
          <a:xfrm>
            <a:off x="839788" y="2130500"/>
            <a:ext cx="3932237" cy="37384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3" name="Picture Placeholder 12">
            <a:extLst>
              <a:ext uri="{FF2B5EF4-FFF2-40B4-BE49-F238E27FC236}">
                <a16:creationId xmlns:a16="http://schemas.microsoft.com/office/drawing/2014/main" id="{F138DBAD-2265-4E62-AB5B-F66A60D53F27}"/>
              </a:ext>
            </a:extLst>
          </p:cNvPr>
          <p:cNvSpPr>
            <a:spLocks noGrp="1"/>
          </p:cNvSpPr>
          <p:nvPr>
            <p:ph type="pic" idx="1"/>
          </p:nvPr>
        </p:nvSpPr>
        <p:spPr>
          <a:xfrm>
            <a:off x="5519738" y="0"/>
            <a:ext cx="6103620" cy="6857999"/>
          </a:xfrm>
          <a:custGeom>
            <a:avLst/>
            <a:gdLst>
              <a:gd name="connsiteX0" fmla="*/ 3914141 w 6103620"/>
              <a:gd name="connsiteY0" fmla="*/ 914400 h 6857999"/>
              <a:gd name="connsiteX1" fmla="*/ 6103620 w 6103620"/>
              <a:gd name="connsiteY1" fmla="*/ 914400 h 6857999"/>
              <a:gd name="connsiteX2" fmla="*/ 6103620 w 6103620"/>
              <a:gd name="connsiteY2" fmla="*/ 914404 h 6857999"/>
              <a:gd name="connsiteX3" fmla="*/ 4339591 w 6103620"/>
              <a:gd name="connsiteY3" fmla="*/ 6857999 h 6857999"/>
              <a:gd name="connsiteX4" fmla="*/ 2150113 w 6103620"/>
              <a:gd name="connsiteY4" fmla="*/ 6857999 h 6857999"/>
              <a:gd name="connsiteX5" fmla="*/ 1769111 w 6103620"/>
              <a:gd name="connsiteY5" fmla="*/ 0 h 6857999"/>
              <a:gd name="connsiteX6" fmla="*/ 3958591 w 6103620"/>
              <a:gd name="connsiteY6" fmla="*/ 0 h 6857999"/>
              <a:gd name="connsiteX7" fmla="*/ 2189480 w 6103620"/>
              <a:gd name="connsiteY7" fmla="*/ 5943601 h 6857999"/>
              <a:gd name="connsiteX8" fmla="*/ 0 w 6103620"/>
              <a:gd name="connsiteY8" fmla="*/ 594360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03620" h="6857999">
                <a:moveTo>
                  <a:pt x="3914141" y="914400"/>
                </a:moveTo>
                <a:lnTo>
                  <a:pt x="6103620" y="914400"/>
                </a:lnTo>
                <a:lnTo>
                  <a:pt x="6103620" y="914404"/>
                </a:lnTo>
                <a:lnTo>
                  <a:pt x="4339591" y="6857999"/>
                </a:lnTo>
                <a:lnTo>
                  <a:pt x="2150113" y="6857999"/>
                </a:lnTo>
                <a:close/>
                <a:moveTo>
                  <a:pt x="1769111" y="0"/>
                </a:moveTo>
                <a:lnTo>
                  <a:pt x="3958591" y="0"/>
                </a:lnTo>
                <a:lnTo>
                  <a:pt x="2189480" y="5943601"/>
                </a:lnTo>
                <a:lnTo>
                  <a:pt x="0" y="5943601"/>
                </a:lnTo>
                <a:close/>
              </a:path>
            </a:pathLst>
          </a:custGeom>
          <a:solidFill>
            <a:schemeClr val="bg1">
              <a:lumMod val="65000"/>
            </a:schemeClr>
          </a:solidFill>
        </p:spPr>
        <p:txBody>
          <a:bodyPr wrap="square" anchor="ctr" anchorCtr="0">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676681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1" name="Title 1">
            <a:extLst>
              <a:ext uri="{FF2B5EF4-FFF2-40B4-BE49-F238E27FC236}">
                <a16:creationId xmlns:a16="http://schemas.microsoft.com/office/drawing/2014/main" id="{AD7B9076-7693-4C5F-8305-D5529FF8077A}"/>
              </a:ext>
            </a:extLst>
          </p:cNvPr>
          <p:cNvSpPr>
            <a:spLocks noGrp="1"/>
          </p:cNvSpPr>
          <p:nvPr>
            <p:ph type="title" hasCustomPrompt="1"/>
          </p:nvPr>
        </p:nvSpPr>
        <p:spPr>
          <a:xfrm>
            <a:off x="774032" y="1033272"/>
            <a:ext cx="5056083" cy="782638"/>
          </a:xfrm>
        </p:spPr>
        <p:txBody>
          <a:bodyPr>
            <a:normAutofit/>
          </a:bodyPr>
          <a:lstStyle>
            <a:lvl1pPr algn="l">
              <a:defRPr sz="4000" b="1">
                <a:solidFill>
                  <a:schemeClr val="bg1"/>
                </a:solidFill>
              </a:defRPr>
            </a:lvl1pPr>
          </a:lstStyle>
          <a:p>
            <a:r>
              <a:rPr lang="en-US" dirty="0"/>
              <a:t>EMPTY SLIDE</a:t>
            </a:r>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4183200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452266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61FE90B3-361E-4150-BE53-368ADEA27D72}"/>
              </a:ext>
            </a:extLst>
          </p:cNvPr>
          <p:cNvSpPr>
            <a:spLocks noGrp="1"/>
          </p:cNvSpPr>
          <p:nvPr>
            <p:ph type="pic" sz="quarter" idx="14"/>
          </p:nvPr>
        </p:nvSpPr>
        <p:spPr>
          <a:xfrm>
            <a:off x="-1" y="130966"/>
            <a:ext cx="12192000" cy="6602574"/>
          </a:xfrm>
          <a:custGeom>
            <a:avLst/>
            <a:gdLst>
              <a:gd name="connsiteX0" fmla="*/ 5864259 w 12192000"/>
              <a:gd name="connsiteY0" fmla="*/ 2895444 h 6602574"/>
              <a:gd name="connsiteX1" fmla="*/ 5864259 w 12192000"/>
              <a:gd name="connsiteY1" fmla="*/ 5383374 h 6602574"/>
              <a:gd name="connsiteX2" fmla="*/ 0 w 12192000"/>
              <a:gd name="connsiteY2" fmla="*/ 6602574 h 6602574"/>
              <a:gd name="connsiteX3" fmla="*/ 0 w 12192000"/>
              <a:gd name="connsiteY3" fmla="*/ 4114644 h 6602574"/>
              <a:gd name="connsiteX4" fmla="*/ 12192000 w 12192000"/>
              <a:gd name="connsiteY4" fmla="*/ 2726690 h 6602574"/>
              <a:gd name="connsiteX5" fmla="*/ 12192000 w 12192000"/>
              <a:gd name="connsiteY5" fmla="*/ 5214620 h 6602574"/>
              <a:gd name="connsiteX6" fmla="*/ 6104805 w 12192000"/>
              <a:gd name="connsiteY6" fmla="*/ 6470494 h 6602574"/>
              <a:gd name="connsiteX7" fmla="*/ 6104805 w 12192000"/>
              <a:gd name="connsiteY7" fmla="*/ 3982564 h 6602574"/>
              <a:gd name="connsiteX8" fmla="*/ 12192000 w 12192000"/>
              <a:gd name="connsiteY8" fmla="*/ 0 h 6602574"/>
              <a:gd name="connsiteX9" fmla="*/ 12192000 w 12192000"/>
              <a:gd name="connsiteY9" fmla="*/ 2487923 h 6602574"/>
              <a:gd name="connsiteX10" fmla="*/ 6104805 w 12192000"/>
              <a:gd name="connsiteY10" fmla="*/ 3742534 h 6602574"/>
              <a:gd name="connsiteX11" fmla="*/ 6104805 w 12192000"/>
              <a:gd name="connsiteY11" fmla="*/ 1255874 h 6602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602574">
                <a:moveTo>
                  <a:pt x="5864259" y="2895444"/>
                </a:moveTo>
                <a:lnTo>
                  <a:pt x="5864259" y="5383374"/>
                </a:lnTo>
                <a:lnTo>
                  <a:pt x="0" y="6602574"/>
                </a:lnTo>
                <a:lnTo>
                  <a:pt x="0" y="4114644"/>
                </a:lnTo>
                <a:close/>
                <a:moveTo>
                  <a:pt x="12192000" y="2726690"/>
                </a:moveTo>
                <a:lnTo>
                  <a:pt x="12192000" y="5214620"/>
                </a:lnTo>
                <a:lnTo>
                  <a:pt x="6104805" y="6470494"/>
                </a:lnTo>
                <a:lnTo>
                  <a:pt x="6104805" y="3982564"/>
                </a:lnTo>
                <a:close/>
                <a:moveTo>
                  <a:pt x="12192000" y="0"/>
                </a:moveTo>
                <a:lnTo>
                  <a:pt x="12192000" y="2487923"/>
                </a:lnTo>
                <a:lnTo>
                  <a:pt x="6104805" y="3742534"/>
                </a:lnTo>
                <a:lnTo>
                  <a:pt x="6104805" y="1255874"/>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777240" y="1033272"/>
            <a:ext cx="5056083" cy="782638"/>
          </a:xfrm>
        </p:spPr>
        <p:txBody>
          <a:bodyPr>
            <a:normAutofit/>
          </a:bodyPr>
          <a:lstStyle>
            <a:lvl1pPr algn="l">
              <a:defRPr sz="4000" b="1">
                <a:solidFill>
                  <a:schemeClr val="bg1"/>
                </a:solidFill>
              </a:defRPr>
            </a:lvl1pPr>
          </a:lstStyle>
          <a:p>
            <a:r>
              <a:rPr lang="en-US" dirty="0"/>
              <a:t>DIVIDER SLIDE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5" name="Graphic 4">
            <a:extLst>
              <a:ext uri="{FF2B5EF4-FFF2-40B4-BE49-F238E27FC236}">
                <a16:creationId xmlns:a16="http://schemas.microsoft.com/office/drawing/2014/main" id="{2095D1D4-8CA3-4CA3-825D-088EDB51A8AE}"/>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7" name="Graphic 15">
            <a:extLst>
              <a:ext uri="{FF2B5EF4-FFF2-40B4-BE49-F238E27FC236}">
                <a16:creationId xmlns:a16="http://schemas.microsoft.com/office/drawing/2014/main" id="{2DB5E70B-ECC9-4800-9DC0-5897EF3F16AB}"/>
              </a:ext>
            </a:extLst>
          </p:cNvPr>
          <p:cNvSpPr/>
          <p:nvPr/>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1" name="Text Placeholder 17">
            <a:extLst>
              <a:ext uri="{FF2B5EF4-FFF2-40B4-BE49-F238E27FC236}">
                <a16:creationId xmlns:a16="http://schemas.microsoft.com/office/drawing/2014/main" id="{18AF4189-33DF-9B46-9624-C722FCE07DB4}"/>
              </a:ext>
            </a:extLst>
          </p:cNvPr>
          <p:cNvSpPr>
            <a:spLocks noGrp="1"/>
          </p:cNvSpPr>
          <p:nvPr>
            <p:ph type="body" sz="quarter" idx="13" hasCustomPrompt="1"/>
          </p:nvPr>
        </p:nvSpPr>
        <p:spPr>
          <a:xfrm>
            <a:off x="774032" y="2225392"/>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Tree>
    <p:extLst>
      <p:ext uri="{BB962C8B-B14F-4D97-AF65-F5344CB8AC3E}">
        <p14:creationId xmlns:p14="http://schemas.microsoft.com/office/powerpoint/2010/main" val="382347736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anual">
    <p:bg>
      <p:bgPr>
        <a:solidFill>
          <a:schemeClr val="accent6"/>
        </a:solidFill>
        <a:effectLst/>
      </p:bgPr>
    </p:bg>
    <p:spTree>
      <p:nvGrpSpPr>
        <p:cNvPr id="1" name=""/>
        <p:cNvGrpSpPr/>
        <p:nvPr/>
      </p:nvGrpSpPr>
      <p:grpSpPr>
        <a:xfrm>
          <a:off x="0" y="0"/>
          <a:ext cx="0" cy="0"/>
          <a:chOff x="0" y="0"/>
          <a:chExt cx="0" cy="0"/>
        </a:xfrm>
      </p:grpSpPr>
      <p:sp>
        <p:nvSpPr>
          <p:cNvPr id="31" name="Text Placeholder 21">
            <a:extLst>
              <a:ext uri="{FF2B5EF4-FFF2-40B4-BE49-F238E27FC236}">
                <a16:creationId xmlns:a16="http://schemas.microsoft.com/office/drawing/2014/main" id="{10000CCD-6AFF-4E65-8858-5502306E5811}"/>
              </a:ext>
            </a:extLst>
          </p:cNvPr>
          <p:cNvSpPr>
            <a:spLocks noGrp="1"/>
          </p:cNvSpPr>
          <p:nvPr>
            <p:ph type="body" sz="quarter" idx="13" hasCustomPrompt="1"/>
          </p:nvPr>
        </p:nvSpPr>
        <p:spPr>
          <a:xfrm>
            <a:off x="855578" y="1974209"/>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1</a:t>
            </a:r>
            <a:endParaRPr lang="ru-RU" dirty="0"/>
          </a:p>
        </p:txBody>
      </p:sp>
      <p:sp>
        <p:nvSpPr>
          <p:cNvPr id="32" name="Text Placeholder 24">
            <a:extLst>
              <a:ext uri="{FF2B5EF4-FFF2-40B4-BE49-F238E27FC236}">
                <a16:creationId xmlns:a16="http://schemas.microsoft.com/office/drawing/2014/main" id="{D5D777E5-98F6-416A-8D23-3399269D85CB}"/>
              </a:ext>
            </a:extLst>
          </p:cNvPr>
          <p:cNvSpPr>
            <a:spLocks noGrp="1"/>
          </p:cNvSpPr>
          <p:nvPr>
            <p:ph type="body" sz="quarter" idx="14"/>
          </p:nvPr>
        </p:nvSpPr>
        <p:spPr>
          <a:xfrm>
            <a:off x="1442535" y="1998209"/>
            <a:ext cx="3103110"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a:t>Click to edit Master text styles</a:t>
            </a:r>
          </a:p>
        </p:txBody>
      </p:sp>
      <p:sp>
        <p:nvSpPr>
          <p:cNvPr id="33" name="Text Placeholder 21">
            <a:extLst>
              <a:ext uri="{FF2B5EF4-FFF2-40B4-BE49-F238E27FC236}">
                <a16:creationId xmlns:a16="http://schemas.microsoft.com/office/drawing/2014/main" id="{C979BADF-99B5-4C91-AAE5-FC2C4DBEDE20}"/>
              </a:ext>
            </a:extLst>
          </p:cNvPr>
          <p:cNvSpPr>
            <a:spLocks noGrp="1"/>
          </p:cNvSpPr>
          <p:nvPr>
            <p:ph type="body" sz="quarter" idx="15" hasCustomPrompt="1"/>
          </p:nvPr>
        </p:nvSpPr>
        <p:spPr>
          <a:xfrm>
            <a:off x="4820642" y="1974209"/>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2</a:t>
            </a:r>
            <a:endParaRPr lang="ru-RU" dirty="0"/>
          </a:p>
        </p:txBody>
      </p:sp>
      <p:sp>
        <p:nvSpPr>
          <p:cNvPr id="34" name="Text Placeholder 24">
            <a:extLst>
              <a:ext uri="{FF2B5EF4-FFF2-40B4-BE49-F238E27FC236}">
                <a16:creationId xmlns:a16="http://schemas.microsoft.com/office/drawing/2014/main" id="{6706F6A2-1599-4D73-9288-3ECEACDDCAEA}"/>
              </a:ext>
            </a:extLst>
          </p:cNvPr>
          <p:cNvSpPr>
            <a:spLocks noGrp="1"/>
          </p:cNvSpPr>
          <p:nvPr>
            <p:ph type="body" sz="quarter" idx="16"/>
          </p:nvPr>
        </p:nvSpPr>
        <p:spPr>
          <a:xfrm>
            <a:off x="5477939" y="1998209"/>
            <a:ext cx="2243918"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a:t>Click to edit Master text styles</a:t>
            </a:r>
          </a:p>
        </p:txBody>
      </p:sp>
      <p:sp>
        <p:nvSpPr>
          <p:cNvPr id="35" name="Text Placeholder 21">
            <a:extLst>
              <a:ext uri="{FF2B5EF4-FFF2-40B4-BE49-F238E27FC236}">
                <a16:creationId xmlns:a16="http://schemas.microsoft.com/office/drawing/2014/main" id="{BAE5E245-1702-4722-895D-0808BB0A868A}"/>
              </a:ext>
            </a:extLst>
          </p:cNvPr>
          <p:cNvSpPr>
            <a:spLocks noGrp="1"/>
          </p:cNvSpPr>
          <p:nvPr>
            <p:ph type="body" sz="quarter" idx="17" hasCustomPrompt="1"/>
          </p:nvPr>
        </p:nvSpPr>
        <p:spPr>
          <a:xfrm>
            <a:off x="7906755" y="1991988"/>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3</a:t>
            </a:r>
            <a:endParaRPr lang="ru-RU" dirty="0"/>
          </a:p>
        </p:txBody>
      </p:sp>
      <p:sp>
        <p:nvSpPr>
          <p:cNvPr id="36" name="Text Placeholder 24">
            <a:extLst>
              <a:ext uri="{FF2B5EF4-FFF2-40B4-BE49-F238E27FC236}">
                <a16:creationId xmlns:a16="http://schemas.microsoft.com/office/drawing/2014/main" id="{3701E665-3CED-413C-BAC6-CE003B1494EA}"/>
              </a:ext>
            </a:extLst>
          </p:cNvPr>
          <p:cNvSpPr>
            <a:spLocks noGrp="1"/>
          </p:cNvSpPr>
          <p:nvPr>
            <p:ph type="body" sz="quarter" idx="18"/>
          </p:nvPr>
        </p:nvSpPr>
        <p:spPr>
          <a:xfrm>
            <a:off x="8564052" y="2015988"/>
            <a:ext cx="2959116"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a:t>Click to edit Master text styles</a:t>
            </a:r>
          </a:p>
        </p:txBody>
      </p:sp>
      <p:sp>
        <p:nvSpPr>
          <p:cNvPr id="37" name="Text Placeholder 24">
            <a:extLst>
              <a:ext uri="{FF2B5EF4-FFF2-40B4-BE49-F238E27FC236}">
                <a16:creationId xmlns:a16="http://schemas.microsoft.com/office/drawing/2014/main" id="{E01406B4-D44B-4D1E-91F3-D87541EAD4CE}"/>
              </a:ext>
            </a:extLst>
          </p:cNvPr>
          <p:cNvSpPr>
            <a:spLocks noGrp="1"/>
          </p:cNvSpPr>
          <p:nvPr>
            <p:ph type="body" sz="quarter" idx="19"/>
          </p:nvPr>
        </p:nvSpPr>
        <p:spPr>
          <a:xfrm>
            <a:off x="1020059" y="2927531"/>
            <a:ext cx="1698625" cy="800100"/>
          </a:xfrm>
        </p:spPr>
        <p:txBody>
          <a:bodyPr>
            <a:normAutofit/>
          </a:bodyPr>
          <a:lstStyle>
            <a:lvl1pPr marL="0" indent="0">
              <a:buNone/>
              <a:defRPr sz="1400" b="0">
                <a:solidFill>
                  <a:schemeClr val="bg1">
                    <a:lumMod val="75000"/>
                  </a:schemeClr>
                </a:solidFill>
                <a:latin typeface="+mn-lt"/>
              </a:defRPr>
            </a:lvl1pPr>
          </a:lstStyle>
          <a:p>
            <a:pPr lvl="0"/>
            <a:r>
              <a:rPr lang="en-US"/>
              <a:t>Click to edit Master text styles</a:t>
            </a:r>
          </a:p>
        </p:txBody>
      </p:sp>
      <p:sp>
        <p:nvSpPr>
          <p:cNvPr id="38" name="Text Placeholder 24">
            <a:extLst>
              <a:ext uri="{FF2B5EF4-FFF2-40B4-BE49-F238E27FC236}">
                <a16:creationId xmlns:a16="http://schemas.microsoft.com/office/drawing/2014/main" id="{9AAD5CF9-9A59-4C5F-8C29-B92AD6012119}"/>
              </a:ext>
            </a:extLst>
          </p:cNvPr>
          <p:cNvSpPr>
            <a:spLocks noGrp="1"/>
          </p:cNvSpPr>
          <p:nvPr>
            <p:ph type="body" sz="quarter" idx="20"/>
          </p:nvPr>
        </p:nvSpPr>
        <p:spPr>
          <a:xfrm>
            <a:off x="2718684" y="2927531"/>
            <a:ext cx="1698625" cy="800100"/>
          </a:xfrm>
        </p:spPr>
        <p:txBody>
          <a:bodyPr>
            <a:normAutofit/>
          </a:bodyPr>
          <a:lstStyle>
            <a:lvl1pPr marL="0" indent="0">
              <a:buNone/>
              <a:defRPr sz="1400" b="0">
                <a:solidFill>
                  <a:schemeClr val="bg1">
                    <a:lumMod val="75000"/>
                  </a:schemeClr>
                </a:solidFill>
                <a:latin typeface="+mn-lt"/>
              </a:defRPr>
            </a:lvl1pPr>
          </a:lstStyle>
          <a:p>
            <a:pPr lvl="0"/>
            <a:r>
              <a:rPr lang="en-US"/>
              <a:t>Click to edit Master text styles</a:t>
            </a:r>
          </a:p>
        </p:txBody>
      </p:sp>
      <p:sp>
        <p:nvSpPr>
          <p:cNvPr id="39" name="Text Placeholder 24">
            <a:extLst>
              <a:ext uri="{FF2B5EF4-FFF2-40B4-BE49-F238E27FC236}">
                <a16:creationId xmlns:a16="http://schemas.microsoft.com/office/drawing/2014/main" id="{C6725172-65CC-4645-B23F-E77886468F31}"/>
              </a:ext>
            </a:extLst>
          </p:cNvPr>
          <p:cNvSpPr>
            <a:spLocks noGrp="1"/>
          </p:cNvSpPr>
          <p:nvPr>
            <p:ph type="body" sz="quarter" idx="21"/>
          </p:nvPr>
        </p:nvSpPr>
        <p:spPr>
          <a:xfrm>
            <a:off x="4794793" y="2927531"/>
            <a:ext cx="2599197" cy="800100"/>
          </a:xfrm>
        </p:spPr>
        <p:txBody>
          <a:bodyPr>
            <a:normAutofit/>
          </a:bodyPr>
          <a:lstStyle>
            <a:lvl1pPr marL="0" indent="0">
              <a:buNone/>
              <a:defRPr sz="1400" b="0">
                <a:solidFill>
                  <a:schemeClr val="bg1">
                    <a:lumMod val="75000"/>
                  </a:schemeClr>
                </a:solidFill>
                <a:latin typeface="+mn-lt"/>
              </a:defRPr>
            </a:lvl1pPr>
          </a:lstStyle>
          <a:p>
            <a:pPr lvl="0"/>
            <a:r>
              <a:rPr lang="en-US"/>
              <a:t>Click to edit Master text styles</a:t>
            </a:r>
          </a:p>
        </p:txBody>
      </p:sp>
      <p:sp>
        <p:nvSpPr>
          <p:cNvPr id="40" name="Text Placeholder 24">
            <a:extLst>
              <a:ext uri="{FF2B5EF4-FFF2-40B4-BE49-F238E27FC236}">
                <a16:creationId xmlns:a16="http://schemas.microsoft.com/office/drawing/2014/main" id="{0EA5E6CA-5C78-4B75-BA22-59750E7D4501}"/>
              </a:ext>
            </a:extLst>
          </p:cNvPr>
          <p:cNvSpPr>
            <a:spLocks noGrp="1"/>
          </p:cNvSpPr>
          <p:nvPr>
            <p:ph type="body" sz="quarter" idx="22"/>
          </p:nvPr>
        </p:nvSpPr>
        <p:spPr>
          <a:xfrm>
            <a:off x="7876955" y="2925988"/>
            <a:ext cx="3726423" cy="800100"/>
          </a:xfrm>
        </p:spPr>
        <p:txBody>
          <a:bodyPr>
            <a:normAutofit/>
          </a:bodyPr>
          <a:lstStyle>
            <a:lvl1pPr marL="0" indent="0">
              <a:buNone/>
              <a:defRPr sz="1400" b="0">
                <a:solidFill>
                  <a:schemeClr val="bg1">
                    <a:lumMod val="75000"/>
                  </a:schemeClr>
                </a:solidFill>
                <a:latin typeface="+mn-lt"/>
              </a:defRPr>
            </a:lvl1pPr>
          </a:lstStyle>
          <a:p>
            <a:pPr lvl="0"/>
            <a:r>
              <a:rPr lang="en-US"/>
              <a:t>Click to edit Master text styles</a:t>
            </a:r>
          </a:p>
        </p:txBody>
      </p:sp>
      <p:sp>
        <p:nvSpPr>
          <p:cNvPr id="41" name="Text Placeholder 24">
            <a:extLst>
              <a:ext uri="{FF2B5EF4-FFF2-40B4-BE49-F238E27FC236}">
                <a16:creationId xmlns:a16="http://schemas.microsoft.com/office/drawing/2014/main" id="{E1C61752-F57C-4FBF-93F3-06F43CCA43C8}"/>
              </a:ext>
            </a:extLst>
          </p:cNvPr>
          <p:cNvSpPr>
            <a:spLocks noGrp="1"/>
          </p:cNvSpPr>
          <p:nvPr>
            <p:ph type="body" sz="quarter" idx="23"/>
          </p:nvPr>
        </p:nvSpPr>
        <p:spPr>
          <a:xfrm>
            <a:off x="1284133" y="5751926"/>
            <a:ext cx="9623735" cy="470478"/>
          </a:xfrm>
        </p:spPr>
        <p:txBody>
          <a:bodyPr>
            <a:normAutofit/>
          </a:bodyPr>
          <a:lstStyle>
            <a:lvl1pPr marL="0" indent="0" algn="ctr">
              <a:buNone/>
              <a:defRPr sz="1600" b="0">
                <a:solidFill>
                  <a:schemeClr val="tx2"/>
                </a:solidFill>
                <a:latin typeface="+mn-lt"/>
              </a:defRPr>
            </a:lvl1pPr>
          </a:lstStyle>
          <a:p>
            <a:pPr lvl="0"/>
            <a:r>
              <a:rPr lang="en-US"/>
              <a:t>Click to edit Master text styles</a:t>
            </a:r>
          </a:p>
        </p:txBody>
      </p:sp>
      <p:sp>
        <p:nvSpPr>
          <p:cNvPr id="42" name="Text Placeholder 24">
            <a:extLst>
              <a:ext uri="{FF2B5EF4-FFF2-40B4-BE49-F238E27FC236}">
                <a16:creationId xmlns:a16="http://schemas.microsoft.com/office/drawing/2014/main" id="{E0232175-FB97-4039-8136-B9DD27441C05}"/>
              </a:ext>
            </a:extLst>
          </p:cNvPr>
          <p:cNvSpPr>
            <a:spLocks noGrp="1"/>
          </p:cNvSpPr>
          <p:nvPr>
            <p:ph type="body" sz="quarter" idx="24"/>
          </p:nvPr>
        </p:nvSpPr>
        <p:spPr>
          <a:xfrm>
            <a:off x="4794791" y="4893792"/>
            <a:ext cx="2599199" cy="615026"/>
          </a:xfrm>
        </p:spPr>
        <p:txBody>
          <a:bodyPr>
            <a:normAutofit/>
          </a:bodyPr>
          <a:lstStyle>
            <a:lvl1pPr marL="0" indent="0">
              <a:buNone/>
              <a:defRPr sz="1600" b="0">
                <a:solidFill>
                  <a:schemeClr val="bg2"/>
                </a:solidFill>
                <a:latin typeface="+mn-lt"/>
              </a:defRPr>
            </a:lvl1pPr>
          </a:lstStyle>
          <a:p>
            <a:pPr lvl="0"/>
            <a:r>
              <a:rPr lang="en-US"/>
              <a:t>Click to edit Master text styles</a:t>
            </a:r>
          </a:p>
        </p:txBody>
      </p:sp>
      <p:sp>
        <p:nvSpPr>
          <p:cNvPr id="43" name="Text Placeholder 24">
            <a:extLst>
              <a:ext uri="{FF2B5EF4-FFF2-40B4-BE49-F238E27FC236}">
                <a16:creationId xmlns:a16="http://schemas.microsoft.com/office/drawing/2014/main" id="{6E5262C3-0603-403F-AB36-FB4EB9FC7BCB}"/>
              </a:ext>
            </a:extLst>
          </p:cNvPr>
          <p:cNvSpPr>
            <a:spLocks noGrp="1"/>
          </p:cNvSpPr>
          <p:nvPr>
            <p:ph type="body" sz="quarter" idx="25"/>
          </p:nvPr>
        </p:nvSpPr>
        <p:spPr>
          <a:xfrm>
            <a:off x="7890713" y="4893792"/>
            <a:ext cx="3712665" cy="615026"/>
          </a:xfrm>
        </p:spPr>
        <p:txBody>
          <a:bodyPr>
            <a:normAutofit/>
          </a:bodyPr>
          <a:lstStyle>
            <a:lvl1pPr marL="0" indent="0">
              <a:buNone/>
              <a:defRPr sz="1600" b="0">
                <a:solidFill>
                  <a:schemeClr val="bg2"/>
                </a:solidFill>
                <a:latin typeface="+mn-lt"/>
              </a:defRPr>
            </a:lvl1pPr>
          </a:lstStyle>
          <a:p>
            <a:pPr lvl="0"/>
            <a:r>
              <a:rPr lang="en-US"/>
              <a:t>Click to edit Master text styles</a:t>
            </a:r>
          </a:p>
        </p:txBody>
      </p:sp>
      <p:sp>
        <p:nvSpPr>
          <p:cNvPr id="44" name="Picture Placeholder 12">
            <a:extLst>
              <a:ext uri="{FF2B5EF4-FFF2-40B4-BE49-F238E27FC236}">
                <a16:creationId xmlns:a16="http://schemas.microsoft.com/office/drawing/2014/main" id="{D2FBACFC-8B68-4A37-95A4-26BE5A23D759}"/>
              </a:ext>
            </a:extLst>
          </p:cNvPr>
          <p:cNvSpPr>
            <a:spLocks noGrp="1"/>
          </p:cNvSpPr>
          <p:nvPr>
            <p:ph type="pic" sz="quarter" idx="37"/>
          </p:nvPr>
        </p:nvSpPr>
        <p:spPr>
          <a:xfrm>
            <a:off x="1020058" y="3800404"/>
            <a:ext cx="3273552" cy="1618488"/>
          </a:xfrm>
        </p:spPr>
        <p:txBody>
          <a:bodyPr anchor="ctr" anchorCtr="0">
            <a:noAutofit/>
          </a:bodyPr>
          <a:lstStyle>
            <a:lvl1pPr marL="0" indent="0" algn="ctr">
              <a:buNone/>
              <a:defRPr sz="1400">
                <a:solidFill>
                  <a:schemeClr val="bg1">
                    <a:lumMod val="75000"/>
                  </a:schemeClr>
                </a:solidFill>
              </a:defRPr>
            </a:lvl1pPr>
          </a:lstStyle>
          <a:p>
            <a:r>
              <a:rPr lang="en-US"/>
              <a:t>Click icon to add picture</a:t>
            </a:r>
            <a:endParaRPr lang="ru-RU" dirty="0"/>
          </a:p>
        </p:txBody>
      </p:sp>
      <p:sp>
        <p:nvSpPr>
          <p:cNvPr id="46" name="Picture Placeholder 12">
            <a:extLst>
              <a:ext uri="{FF2B5EF4-FFF2-40B4-BE49-F238E27FC236}">
                <a16:creationId xmlns:a16="http://schemas.microsoft.com/office/drawing/2014/main" id="{5A6A36C6-8489-4333-927A-141D8F98AE50}"/>
              </a:ext>
            </a:extLst>
          </p:cNvPr>
          <p:cNvSpPr>
            <a:spLocks noGrp="1"/>
          </p:cNvSpPr>
          <p:nvPr>
            <p:ph type="pic" sz="quarter" idx="43"/>
          </p:nvPr>
        </p:nvSpPr>
        <p:spPr>
          <a:xfrm>
            <a:off x="4794792" y="3864572"/>
            <a:ext cx="2599199" cy="896112"/>
          </a:xfrm>
        </p:spPr>
        <p:txBody>
          <a:bodyPr anchor="ctr" anchorCtr="0">
            <a:noAutofit/>
          </a:bodyPr>
          <a:lstStyle>
            <a:lvl1pPr marL="0" indent="0" algn="ctr">
              <a:buNone/>
              <a:defRPr sz="1400">
                <a:solidFill>
                  <a:schemeClr val="bg1">
                    <a:lumMod val="75000"/>
                  </a:schemeClr>
                </a:solidFill>
              </a:defRPr>
            </a:lvl1pPr>
          </a:lstStyle>
          <a:p>
            <a:r>
              <a:rPr lang="en-US"/>
              <a:t>Click icon to add picture</a:t>
            </a:r>
            <a:endParaRPr lang="ru-RU" dirty="0"/>
          </a:p>
        </p:txBody>
      </p:sp>
      <p:sp>
        <p:nvSpPr>
          <p:cNvPr id="47" name="Picture Placeholder 9">
            <a:extLst>
              <a:ext uri="{FF2B5EF4-FFF2-40B4-BE49-F238E27FC236}">
                <a16:creationId xmlns:a16="http://schemas.microsoft.com/office/drawing/2014/main" id="{BB2DF986-C446-4302-9099-B1512AD5D8CA}"/>
              </a:ext>
            </a:extLst>
          </p:cNvPr>
          <p:cNvSpPr>
            <a:spLocks noGrp="1"/>
          </p:cNvSpPr>
          <p:nvPr>
            <p:ph type="pic" sz="quarter" idx="44"/>
          </p:nvPr>
        </p:nvSpPr>
        <p:spPr>
          <a:xfrm>
            <a:off x="7876955" y="3864572"/>
            <a:ext cx="2599200" cy="896400"/>
          </a:xfrm>
        </p:spPr>
        <p:txBody>
          <a:bodyPr anchor="ctr" anchorCtr="0">
            <a:normAutofit/>
          </a:bodyPr>
          <a:lstStyle>
            <a:lvl1pPr marL="0" indent="0" algn="ctr">
              <a:buNone/>
              <a:defRPr sz="1400">
                <a:solidFill>
                  <a:schemeClr val="bg1">
                    <a:lumMod val="75000"/>
                  </a:schemeClr>
                </a:solidFill>
              </a:defRPr>
            </a:lvl1pPr>
          </a:lstStyle>
          <a:p>
            <a:r>
              <a:rPr lang="en-US"/>
              <a:t>Click icon to add picture</a:t>
            </a:r>
            <a:endParaRPr lang="ru-RU" dirty="0"/>
          </a:p>
        </p:txBody>
      </p:sp>
      <p:sp>
        <p:nvSpPr>
          <p:cNvPr id="22" name="Title 1">
            <a:extLst>
              <a:ext uri="{FF2B5EF4-FFF2-40B4-BE49-F238E27FC236}">
                <a16:creationId xmlns:a16="http://schemas.microsoft.com/office/drawing/2014/main" id="{BB58C539-3FDE-4755-BEB4-C953AA292673}"/>
              </a:ext>
            </a:extLst>
          </p:cNvPr>
          <p:cNvSpPr>
            <a:spLocks noGrp="1"/>
          </p:cNvSpPr>
          <p:nvPr>
            <p:ph type="title" hasCustomPrompt="1"/>
          </p:nvPr>
        </p:nvSpPr>
        <p:spPr>
          <a:xfrm>
            <a:off x="774032" y="741320"/>
            <a:ext cx="10506743" cy="782638"/>
          </a:xfrm>
        </p:spPr>
        <p:txBody>
          <a:bodyPr>
            <a:normAutofit/>
          </a:bodyPr>
          <a:lstStyle>
            <a:lvl1pPr algn="l">
              <a:defRPr sz="4000" b="1">
                <a:solidFill>
                  <a:schemeClr val="bg1"/>
                </a:solidFill>
              </a:defRPr>
            </a:lvl1pPr>
          </a:lstStyle>
          <a:p>
            <a:r>
              <a:rPr lang="en-US" dirty="0"/>
              <a:t>HOW TO USE THIS TEMPALTE</a:t>
            </a:r>
            <a:endParaRPr lang="ru-RU" dirty="0"/>
          </a:p>
        </p:txBody>
      </p:sp>
      <p:sp>
        <p:nvSpPr>
          <p:cNvPr id="23" name="Graphic 15">
            <a:extLst>
              <a:ext uri="{FF2B5EF4-FFF2-40B4-BE49-F238E27FC236}">
                <a16:creationId xmlns:a16="http://schemas.microsoft.com/office/drawing/2014/main" id="{8EDA54DA-ED01-4416-96BF-C8968F4684B4}"/>
              </a:ext>
            </a:extLst>
          </p:cNvPr>
          <p:cNvSpPr/>
          <p:nvPr userDrawn="1"/>
        </p:nvSpPr>
        <p:spPr>
          <a:xfrm>
            <a:off x="-11173" y="1610268"/>
            <a:ext cx="9252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11389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9D8367A5-C050-47FB-A1BD-54CD13DE3A0F}"/>
              </a:ext>
            </a:extLst>
          </p:cNvPr>
          <p:cNvSpPr>
            <a:spLocks noGrp="1"/>
          </p:cNvSpPr>
          <p:nvPr>
            <p:ph type="pic" sz="quarter" idx="16"/>
          </p:nvPr>
        </p:nvSpPr>
        <p:spPr>
          <a:xfrm>
            <a:off x="5519738" y="0"/>
            <a:ext cx="6103621" cy="6858000"/>
          </a:xfrm>
          <a:custGeom>
            <a:avLst/>
            <a:gdLst>
              <a:gd name="connsiteX0" fmla="*/ 3914141 w 6103621"/>
              <a:gd name="connsiteY0" fmla="*/ 914400 h 6858000"/>
              <a:gd name="connsiteX1" fmla="*/ 6103621 w 6103621"/>
              <a:gd name="connsiteY1" fmla="*/ 914400 h 6858000"/>
              <a:gd name="connsiteX2" fmla="*/ 4339591 w 6103621"/>
              <a:gd name="connsiteY2" fmla="*/ 6858000 h 6858000"/>
              <a:gd name="connsiteX3" fmla="*/ 2150112 w 6103621"/>
              <a:gd name="connsiteY3" fmla="*/ 6858000 h 6858000"/>
              <a:gd name="connsiteX4" fmla="*/ 1769111 w 6103621"/>
              <a:gd name="connsiteY4" fmla="*/ 0 h 6858000"/>
              <a:gd name="connsiteX5" fmla="*/ 3958591 w 6103621"/>
              <a:gd name="connsiteY5" fmla="*/ 0 h 6858000"/>
              <a:gd name="connsiteX6" fmla="*/ 2189480 w 6103621"/>
              <a:gd name="connsiteY6" fmla="*/ 5943601 h 6858000"/>
              <a:gd name="connsiteX7" fmla="*/ 0 w 6103621"/>
              <a:gd name="connsiteY7" fmla="*/ 594360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3621" h="6858000">
                <a:moveTo>
                  <a:pt x="3914141" y="914400"/>
                </a:moveTo>
                <a:lnTo>
                  <a:pt x="6103621" y="914400"/>
                </a:lnTo>
                <a:lnTo>
                  <a:pt x="4339591" y="6858000"/>
                </a:lnTo>
                <a:lnTo>
                  <a:pt x="2150112" y="6858000"/>
                </a:lnTo>
                <a:close/>
                <a:moveTo>
                  <a:pt x="1769111" y="0"/>
                </a:moveTo>
                <a:lnTo>
                  <a:pt x="3958591" y="0"/>
                </a:lnTo>
                <a:lnTo>
                  <a:pt x="2189480" y="5943601"/>
                </a:lnTo>
                <a:lnTo>
                  <a:pt x="0" y="5943601"/>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4" name="Text Placeholder 14">
            <a:extLst>
              <a:ext uri="{FF2B5EF4-FFF2-40B4-BE49-F238E27FC236}">
                <a16:creationId xmlns:a16="http://schemas.microsoft.com/office/drawing/2014/main" id="{302F0820-F94A-40EF-B3BE-26CD0CB55173}"/>
              </a:ext>
            </a:extLst>
          </p:cNvPr>
          <p:cNvSpPr>
            <a:spLocks noGrp="1"/>
          </p:cNvSpPr>
          <p:nvPr>
            <p:ph type="body" sz="quarter" idx="15"/>
          </p:nvPr>
        </p:nvSpPr>
        <p:spPr>
          <a:xfrm>
            <a:off x="774032" y="3074529"/>
            <a:ext cx="4421856" cy="2588637"/>
          </a:xfrm>
        </p:spPr>
        <p:txBody>
          <a:bodyPr lIns="0">
            <a:normAutofit/>
          </a:bodyPr>
          <a:lstStyle>
            <a:lvl1pPr marL="180000" indent="-180000">
              <a:spcBef>
                <a:spcPts val="600"/>
              </a:spcBef>
              <a:buClr>
                <a:schemeClr val="bg2"/>
              </a:buClr>
              <a:buFont typeface="Wingdings" panose="05000000000000000000" pitchFamily="2" charset="2"/>
              <a:buChar char="§"/>
              <a:defRPr sz="1400" b="0" i="0">
                <a:solidFill>
                  <a:schemeClr val="bg1">
                    <a:lumMod val="75000"/>
                  </a:schemeClr>
                </a:solidFill>
              </a:defRPr>
            </a:lvl1pPr>
          </a:lstStyle>
          <a:p>
            <a:pPr lvl="0"/>
            <a:r>
              <a:rPr lang="en-US"/>
              <a:t>Click to edit Master text styles</a:t>
            </a:r>
          </a:p>
        </p:txBody>
      </p:sp>
      <p:sp>
        <p:nvSpPr>
          <p:cNvPr id="21" name="Title 1">
            <a:extLst>
              <a:ext uri="{FF2B5EF4-FFF2-40B4-BE49-F238E27FC236}">
                <a16:creationId xmlns:a16="http://schemas.microsoft.com/office/drawing/2014/main" id="{33528AEE-54AB-4366-9576-BBA1CE5F3A54}"/>
              </a:ext>
            </a:extLst>
          </p:cNvPr>
          <p:cNvSpPr>
            <a:spLocks noGrp="1"/>
          </p:cNvSpPr>
          <p:nvPr>
            <p:ph type="title" hasCustomPrompt="1"/>
          </p:nvPr>
        </p:nvSpPr>
        <p:spPr>
          <a:xfrm>
            <a:off x="774032" y="1032746"/>
            <a:ext cx="5056083" cy="782638"/>
          </a:xfrm>
        </p:spPr>
        <p:txBody>
          <a:bodyPr>
            <a:normAutofit/>
          </a:bodyPr>
          <a:lstStyle>
            <a:lvl1pPr algn="l">
              <a:defRPr sz="4000" b="1">
                <a:solidFill>
                  <a:schemeClr val="bg1"/>
                </a:solidFill>
              </a:defRPr>
            </a:lvl1pPr>
          </a:lstStyle>
          <a:p>
            <a:r>
              <a:rPr lang="en-US" dirty="0"/>
              <a:t>TEXT LAYOUT 1</a:t>
            </a:r>
            <a:endParaRPr lang="ru-RU" dirty="0"/>
          </a:p>
        </p:txBody>
      </p:sp>
      <p:sp>
        <p:nvSpPr>
          <p:cNvPr id="22" name="Text Placeholder 17">
            <a:extLst>
              <a:ext uri="{FF2B5EF4-FFF2-40B4-BE49-F238E27FC236}">
                <a16:creationId xmlns:a16="http://schemas.microsoft.com/office/drawing/2014/main" id="{A1867536-E941-4FED-8B68-2609143C2A78}"/>
              </a:ext>
            </a:extLst>
          </p:cNvPr>
          <p:cNvSpPr>
            <a:spLocks noGrp="1"/>
          </p:cNvSpPr>
          <p:nvPr>
            <p:ph type="body" sz="quarter" idx="13" hasCustomPrompt="1"/>
          </p:nvPr>
        </p:nvSpPr>
        <p:spPr>
          <a:xfrm>
            <a:off x="774032" y="2225392"/>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6" name="Graphic 4">
            <a:extLst>
              <a:ext uri="{FF2B5EF4-FFF2-40B4-BE49-F238E27FC236}">
                <a16:creationId xmlns:a16="http://schemas.microsoft.com/office/drawing/2014/main"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1" name="Graphic 15">
            <a:extLst>
              <a:ext uri="{FF2B5EF4-FFF2-40B4-BE49-F238E27FC236}">
                <a16:creationId xmlns:a16="http://schemas.microsoft.com/office/drawing/2014/main"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72139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B2044CCF-605D-4D6E-A41D-D6AED53B2233}"/>
              </a:ext>
            </a:extLst>
          </p:cNvPr>
          <p:cNvSpPr>
            <a:spLocks noGrp="1"/>
          </p:cNvSpPr>
          <p:nvPr>
            <p:ph type="pic" sz="quarter" idx="16"/>
          </p:nvPr>
        </p:nvSpPr>
        <p:spPr>
          <a:xfrm>
            <a:off x="0" y="404811"/>
            <a:ext cx="6108872" cy="5485128"/>
          </a:xfrm>
          <a:custGeom>
            <a:avLst/>
            <a:gdLst>
              <a:gd name="connsiteX0" fmla="*/ 0 w 6108872"/>
              <a:gd name="connsiteY0" fmla="*/ 2203471 h 5485128"/>
              <a:gd name="connsiteX1" fmla="*/ 6108872 w 6108872"/>
              <a:gd name="connsiteY1" fmla="*/ 3505695 h 5485128"/>
              <a:gd name="connsiteX2" fmla="*/ 6108872 w 6108872"/>
              <a:gd name="connsiteY2" fmla="*/ 5485128 h 5485128"/>
              <a:gd name="connsiteX3" fmla="*/ 0 w 6108872"/>
              <a:gd name="connsiteY3" fmla="*/ 4182903 h 5485128"/>
              <a:gd name="connsiteX4" fmla="*/ 0 w 6108872"/>
              <a:gd name="connsiteY4" fmla="*/ 0 h 5485128"/>
              <a:gd name="connsiteX5" fmla="*/ 6108872 w 6108872"/>
              <a:gd name="connsiteY5" fmla="*/ 1302225 h 5485128"/>
              <a:gd name="connsiteX6" fmla="*/ 6108872 w 6108872"/>
              <a:gd name="connsiteY6" fmla="*/ 3281657 h 5485128"/>
              <a:gd name="connsiteX7" fmla="*/ 0 w 6108872"/>
              <a:gd name="connsiteY7" fmla="*/ 1979432 h 5485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8872" h="5485128">
                <a:moveTo>
                  <a:pt x="0" y="2203471"/>
                </a:moveTo>
                <a:lnTo>
                  <a:pt x="6108872" y="3505695"/>
                </a:lnTo>
                <a:lnTo>
                  <a:pt x="6108872" y="5485128"/>
                </a:lnTo>
                <a:lnTo>
                  <a:pt x="0" y="4182903"/>
                </a:lnTo>
                <a:close/>
                <a:moveTo>
                  <a:pt x="0" y="0"/>
                </a:moveTo>
                <a:lnTo>
                  <a:pt x="6108872" y="1302225"/>
                </a:lnTo>
                <a:lnTo>
                  <a:pt x="6108872" y="3281657"/>
                </a:lnTo>
                <a:lnTo>
                  <a:pt x="0" y="1979432"/>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6" name="Text Placeholder 14">
            <a:extLst>
              <a:ext uri="{FF2B5EF4-FFF2-40B4-BE49-F238E27FC236}">
                <a16:creationId xmlns:a16="http://schemas.microsoft.com/office/drawing/2014/main" id="{E7F180F3-53B1-4A31-82A4-E6F9B5D8D8A3}"/>
              </a:ext>
            </a:extLst>
          </p:cNvPr>
          <p:cNvSpPr>
            <a:spLocks noGrp="1"/>
          </p:cNvSpPr>
          <p:nvPr>
            <p:ph type="body" sz="quarter" idx="15"/>
          </p:nvPr>
        </p:nvSpPr>
        <p:spPr>
          <a:xfrm>
            <a:off x="6881205" y="3090572"/>
            <a:ext cx="4421857" cy="2588637"/>
          </a:xfrm>
        </p:spPr>
        <p:txBody>
          <a:bodyPr lIns="0">
            <a:normAutofit/>
          </a:bodyPr>
          <a:lstStyle>
            <a:lvl1pPr marL="180000" indent="-180000">
              <a:spcBef>
                <a:spcPts val="600"/>
              </a:spcBef>
              <a:buClr>
                <a:schemeClr val="bg2"/>
              </a:buClr>
              <a:buFont typeface="Wingdings" panose="05000000000000000000" pitchFamily="2" charset="2"/>
              <a:buChar char="§"/>
              <a:defRPr sz="1400" b="0" i="0">
                <a:solidFill>
                  <a:schemeClr val="bg1">
                    <a:lumMod val="75000"/>
                  </a:schemeClr>
                </a:solidFill>
              </a:defRPr>
            </a:lvl1pPr>
          </a:lstStyle>
          <a:p>
            <a:pPr lvl="0"/>
            <a:r>
              <a:rPr lang="en-US"/>
              <a:t>Click to edit Master text styles</a:t>
            </a:r>
          </a:p>
        </p:txBody>
      </p:sp>
      <p:sp>
        <p:nvSpPr>
          <p:cNvPr id="17" name="Title 1">
            <a:extLst>
              <a:ext uri="{FF2B5EF4-FFF2-40B4-BE49-F238E27FC236}">
                <a16:creationId xmlns:a16="http://schemas.microsoft.com/office/drawing/2014/main" id="{BD523330-9E96-4C6E-B5A4-6B543D365FA1}"/>
              </a:ext>
            </a:extLst>
          </p:cNvPr>
          <p:cNvSpPr>
            <a:spLocks noGrp="1"/>
          </p:cNvSpPr>
          <p:nvPr>
            <p:ph type="title" hasCustomPrompt="1"/>
          </p:nvPr>
        </p:nvSpPr>
        <p:spPr>
          <a:xfrm>
            <a:off x="6881206" y="1046140"/>
            <a:ext cx="5056083" cy="782638"/>
          </a:xfrm>
        </p:spPr>
        <p:txBody>
          <a:bodyPr>
            <a:normAutofit/>
          </a:bodyPr>
          <a:lstStyle>
            <a:lvl1pPr algn="l">
              <a:defRPr sz="4000" b="1">
                <a:solidFill>
                  <a:schemeClr val="bg1"/>
                </a:solidFill>
              </a:defRPr>
            </a:lvl1pPr>
          </a:lstStyle>
          <a:p>
            <a:r>
              <a:rPr lang="en-US" dirty="0"/>
              <a:t>TEXT LAYOUT 2</a:t>
            </a:r>
            <a:endParaRPr lang="ru-RU" dirty="0"/>
          </a:p>
        </p:txBody>
      </p:sp>
      <p:sp>
        <p:nvSpPr>
          <p:cNvPr id="18" name="Text Placeholder 17">
            <a:extLst>
              <a:ext uri="{FF2B5EF4-FFF2-40B4-BE49-F238E27FC236}">
                <a16:creationId xmlns:a16="http://schemas.microsoft.com/office/drawing/2014/main" id="{1A08F6B3-0ADA-4ECF-8D25-7DFE4A36411B}"/>
              </a:ext>
            </a:extLst>
          </p:cNvPr>
          <p:cNvSpPr>
            <a:spLocks noGrp="1"/>
          </p:cNvSpPr>
          <p:nvPr>
            <p:ph type="body" sz="quarter" idx="13" hasCustomPrompt="1"/>
          </p:nvPr>
        </p:nvSpPr>
        <p:spPr>
          <a:xfrm>
            <a:off x="6881206" y="2241515"/>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19" name="Graphic 15">
            <a:extLst>
              <a:ext uri="{FF2B5EF4-FFF2-40B4-BE49-F238E27FC236}">
                <a16:creationId xmlns:a16="http://schemas.microsoft.com/office/drawing/2014/main" id="{5CCECBFE-3C2B-4492-BCDA-1EFEB5E3E092}"/>
              </a:ext>
            </a:extLst>
          </p:cNvPr>
          <p:cNvSpPr/>
          <p:nvPr userDrawn="1"/>
        </p:nvSpPr>
        <p:spPr>
          <a:xfrm flipH="1">
            <a:off x="6980920" y="1947672"/>
            <a:ext cx="5220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0" name="Graphic 4">
            <a:extLst>
              <a:ext uri="{FF2B5EF4-FFF2-40B4-BE49-F238E27FC236}">
                <a16:creationId xmlns:a16="http://schemas.microsoft.com/office/drawing/2014/main" id="{3441B044-38F8-49ED-845B-5D926C811447}"/>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599193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id="{2C819B96-1084-49C3-82B7-229513AC2269}"/>
              </a:ext>
            </a:extLst>
          </p:cNvPr>
          <p:cNvGrpSpPr/>
          <p:nvPr/>
        </p:nvGrpSpPr>
        <p:grpSpPr>
          <a:xfrm>
            <a:off x="0" y="0"/>
            <a:ext cx="12192000" cy="6858000"/>
            <a:chOff x="0" y="0"/>
            <a:chExt cx="12192000" cy="6858000"/>
          </a:xfrm>
        </p:grpSpPr>
        <p:sp>
          <p:nvSpPr>
            <p:cNvPr id="16" name="Freeform: Shape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2758CCEA-6327-4FC9-8472-4E74DC77BAD5}"/>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8" name="Text Placeholder 2">
            <a:extLst>
              <a:ext uri="{FF2B5EF4-FFF2-40B4-BE49-F238E27FC236}">
                <a16:creationId xmlns:a16="http://schemas.microsoft.com/office/drawing/2014/main" id="{03373955-AB5B-4186-8098-9DBA0AB2650E}"/>
              </a:ext>
            </a:extLst>
          </p:cNvPr>
          <p:cNvSpPr>
            <a:spLocks noGrp="1"/>
          </p:cNvSpPr>
          <p:nvPr>
            <p:ph type="body" idx="1" hasCustomPrompt="1"/>
          </p:nvPr>
        </p:nvSpPr>
        <p:spPr>
          <a:xfrm>
            <a:off x="774031" y="2993041"/>
            <a:ext cx="4365625" cy="454353"/>
          </a:xfrm>
        </p:spPr>
        <p:txBody>
          <a:bodyPr>
            <a:noAutofit/>
          </a:bodyPr>
          <a:lstStyle>
            <a:lvl1pPr marL="0" indent="0">
              <a:buNone/>
              <a:defRPr sz="27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10" name="Text Placeholder 2">
            <a:extLst>
              <a:ext uri="{FF2B5EF4-FFF2-40B4-BE49-F238E27FC236}">
                <a16:creationId xmlns:a16="http://schemas.microsoft.com/office/drawing/2014/main" id="{23A3472E-32B4-4CAD-B5D0-420AA3FB4CE3}"/>
              </a:ext>
            </a:extLst>
          </p:cNvPr>
          <p:cNvSpPr>
            <a:spLocks noGrp="1"/>
          </p:cNvSpPr>
          <p:nvPr>
            <p:ph type="body" idx="18" hasCustomPrompt="1"/>
          </p:nvPr>
        </p:nvSpPr>
        <p:spPr>
          <a:xfrm>
            <a:off x="6627120" y="2993041"/>
            <a:ext cx="4365625" cy="454353"/>
          </a:xfrm>
        </p:spPr>
        <p:txBody>
          <a:bodyPr>
            <a:noAutofit/>
          </a:bodyPr>
          <a:lstStyle>
            <a:lvl1pPr marL="0" indent="0">
              <a:buNone/>
              <a:defRPr sz="27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11" name="Text Placeholder 26">
            <a:extLst>
              <a:ext uri="{FF2B5EF4-FFF2-40B4-BE49-F238E27FC236}">
                <a16:creationId xmlns:a16="http://schemas.microsoft.com/office/drawing/2014/main" id="{1AEED068-3EA0-4BF4-875C-02473E9EB0CC}"/>
              </a:ext>
            </a:extLst>
          </p:cNvPr>
          <p:cNvSpPr>
            <a:spLocks noGrp="1"/>
          </p:cNvSpPr>
          <p:nvPr>
            <p:ph type="body" sz="quarter" idx="20"/>
          </p:nvPr>
        </p:nvSpPr>
        <p:spPr>
          <a:xfrm>
            <a:off x="774032" y="3563411"/>
            <a:ext cx="4365625" cy="2333625"/>
          </a:xfrm>
        </p:spPr>
        <p:txBody>
          <a:bodyPr>
            <a:normAutofit/>
          </a:bodyPr>
          <a:lstStyle>
            <a:lvl1pPr marL="180000" indent="-180000">
              <a:spcBef>
                <a:spcPts val="600"/>
              </a:spcBef>
              <a:buClr>
                <a:schemeClr val="bg2"/>
              </a:buClr>
              <a:buFont typeface="Wingdings" panose="05000000000000000000" pitchFamily="2" charset="2"/>
              <a:buChar char="§"/>
              <a:defRPr sz="1400">
                <a:solidFill>
                  <a:schemeClr val="bg1">
                    <a:lumMod val="7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12" name="Text Placeholder 26">
            <a:extLst>
              <a:ext uri="{FF2B5EF4-FFF2-40B4-BE49-F238E27FC236}">
                <a16:creationId xmlns:a16="http://schemas.microsoft.com/office/drawing/2014/main" id="{3590B9DA-A2DF-4AE1-9A98-C7B84F48C3A9}"/>
              </a:ext>
            </a:extLst>
          </p:cNvPr>
          <p:cNvSpPr>
            <a:spLocks noGrp="1"/>
          </p:cNvSpPr>
          <p:nvPr>
            <p:ph type="body" sz="quarter" idx="21"/>
          </p:nvPr>
        </p:nvSpPr>
        <p:spPr>
          <a:xfrm>
            <a:off x="6627121" y="3563411"/>
            <a:ext cx="4365625" cy="2333625"/>
          </a:xfrm>
        </p:spPr>
        <p:txBody>
          <a:bodyPr>
            <a:normAutofit/>
          </a:bodyPr>
          <a:lstStyle>
            <a:lvl1pPr marL="180000" indent="-180000">
              <a:spcBef>
                <a:spcPts val="600"/>
              </a:spcBef>
              <a:buClr>
                <a:schemeClr val="bg2"/>
              </a:buClr>
              <a:buFont typeface="Wingdings" panose="05000000000000000000" pitchFamily="2" charset="2"/>
              <a:buChar char="§"/>
              <a:defRPr sz="1400">
                <a:solidFill>
                  <a:schemeClr val="bg1">
                    <a:lumMod val="7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19" name="Graphic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0" name="Title 1">
            <a:extLst>
              <a:ext uri="{FF2B5EF4-FFF2-40B4-BE49-F238E27FC236}">
                <a16:creationId xmlns:a16="http://schemas.microsoft.com/office/drawing/2014/main" id="{9845E736-FB54-4B3D-821B-60C0AB9E1A53}"/>
              </a:ext>
            </a:extLst>
          </p:cNvPr>
          <p:cNvSpPr>
            <a:spLocks noGrp="1"/>
          </p:cNvSpPr>
          <p:nvPr>
            <p:ph type="title" hasCustomPrompt="1"/>
          </p:nvPr>
        </p:nvSpPr>
        <p:spPr>
          <a:xfrm>
            <a:off x="774032" y="1033272"/>
            <a:ext cx="5056083" cy="782638"/>
          </a:xfrm>
        </p:spPr>
        <p:txBody>
          <a:bodyPr>
            <a:normAutofit/>
          </a:bodyPr>
          <a:lstStyle>
            <a:lvl1pPr algn="l">
              <a:defRPr sz="4000" b="1">
                <a:solidFill>
                  <a:schemeClr val="bg1"/>
                </a:solidFill>
              </a:defRPr>
            </a:lvl1pPr>
          </a:lstStyle>
          <a:p>
            <a:r>
              <a:rPr lang="en-US" dirty="0"/>
              <a:t>COMPARISON</a:t>
            </a:r>
            <a:endParaRPr lang="ru-RU" dirty="0"/>
          </a:p>
        </p:txBody>
      </p:sp>
      <p:sp>
        <p:nvSpPr>
          <p:cNvPr id="21" name="Text Placeholder 17">
            <a:extLst>
              <a:ext uri="{FF2B5EF4-FFF2-40B4-BE49-F238E27FC236}">
                <a16:creationId xmlns:a16="http://schemas.microsoft.com/office/drawing/2014/main" id="{AFF98BA6-47F6-4796-B970-98EE605E8156}"/>
              </a:ext>
            </a:extLst>
          </p:cNvPr>
          <p:cNvSpPr>
            <a:spLocks noGrp="1"/>
          </p:cNvSpPr>
          <p:nvPr>
            <p:ph type="body" sz="quarter" idx="13" hasCustomPrompt="1"/>
          </p:nvPr>
        </p:nvSpPr>
        <p:spPr>
          <a:xfrm>
            <a:off x="774032" y="2221992"/>
            <a:ext cx="10218713" cy="665713"/>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18" name="Graphic 15">
            <a:extLst>
              <a:ext uri="{FF2B5EF4-FFF2-40B4-BE49-F238E27FC236}">
                <a16:creationId xmlns:a16="http://schemas.microsoft.com/office/drawing/2014/main" id="{5E78F6F2-1702-E74A-86B2-0C42A30F3378}"/>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450372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id="{2C819B96-1084-49C3-82B7-229513AC2269}"/>
              </a:ext>
            </a:extLst>
          </p:cNvPr>
          <p:cNvGrpSpPr/>
          <p:nvPr/>
        </p:nvGrpSpPr>
        <p:grpSpPr>
          <a:xfrm>
            <a:off x="-12700" y="-12700"/>
            <a:ext cx="12217400" cy="6883400"/>
            <a:chOff x="-12700" y="-12700"/>
            <a:chExt cx="12217400" cy="6883400"/>
          </a:xfrm>
        </p:grpSpPr>
        <p:sp>
          <p:nvSpPr>
            <p:cNvPr id="16" name="Freeform: Shape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2758CCEA-6327-4FC9-8472-4E74DC77BAD5}"/>
                </a:ext>
              </a:extLst>
            </p:cNvPr>
            <p:cNvSpPr/>
            <p:nvPr/>
          </p:nvSpPr>
          <p:spPr>
            <a:xfrm>
              <a:off x="542021"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9" name="Graphic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8" name="Chart Placeholder 18">
            <a:extLst>
              <a:ext uri="{FF2B5EF4-FFF2-40B4-BE49-F238E27FC236}">
                <a16:creationId xmlns:a16="http://schemas.microsoft.com/office/drawing/2014/main" id="{68B512F2-EA3E-483F-B5D4-29DFD6C37B36}"/>
              </a:ext>
            </a:extLst>
          </p:cNvPr>
          <p:cNvSpPr>
            <a:spLocks noGrp="1"/>
          </p:cNvSpPr>
          <p:nvPr>
            <p:ph type="chart" sz="quarter" idx="32"/>
          </p:nvPr>
        </p:nvSpPr>
        <p:spPr>
          <a:xfrm>
            <a:off x="6096001" y="1246188"/>
            <a:ext cx="5170034"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sp>
        <p:nvSpPr>
          <p:cNvPr id="15" name="Title 1">
            <a:extLst>
              <a:ext uri="{FF2B5EF4-FFF2-40B4-BE49-F238E27FC236}">
                <a16:creationId xmlns:a16="http://schemas.microsoft.com/office/drawing/2014/main" id="{AD58E79F-20BB-644D-8C49-25B57E347DE6}"/>
              </a:ext>
            </a:extLst>
          </p:cNvPr>
          <p:cNvSpPr>
            <a:spLocks noGrp="1"/>
          </p:cNvSpPr>
          <p:nvPr>
            <p:ph type="title" hasCustomPrompt="1"/>
          </p:nvPr>
        </p:nvSpPr>
        <p:spPr>
          <a:xfrm>
            <a:off x="774032" y="1317173"/>
            <a:ext cx="2825496" cy="1524185"/>
          </a:xfrm>
        </p:spPr>
        <p:txBody>
          <a:bodyPr>
            <a:normAutofit/>
          </a:bodyPr>
          <a:lstStyle>
            <a:lvl1pPr algn="l">
              <a:defRPr sz="4000" b="1">
                <a:solidFill>
                  <a:schemeClr val="bg1"/>
                </a:solidFill>
              </a:defRPr>
            </a:lvl1pPr>
          </a:lstStyle>
          <a:p>
            <a:r>
              <a:rPr lang="en-US" dirty="0"/>
              <a:t>CHART</a:t>
            </a:r>
            <a:br>
              <a:rPr lang="en-US" dirty="0"/>
            </a:br>
            <a:r>
              <a:rPr lang="en-US" dirty="0"/>
              <a:t>SLIDE</a:t>
            </a:r>
            <a:endParaRPr lang="ru-RU" dirty="0"/>
          </a:p>
        </p:txBody>
      </p:sp>
      <p:sp>
        <p:nvSpPr>
          <p:cNvPr id="23" name="Text Placeholder 17">
            <a:extLst>
              <a:ext uri="{FF2B5EF4-FFF2-40B4-BE49-F238E27FC236}">
                <a16:creationId xmlns:a16="http://schemas.microsoft.com/office/drawing/2014/main" id="{EF8E92E6-C1C9-854A-93EE-FD201AF050FC}"/>
              </a:ext>
            </a:extLst>
          </p:cNvPr>
          <p:cNvSpPr>
            <a:spLocks noGrp="1"/>
          </p:cNvSpPr>
          <p:nvPr>
            <p:ph type="body" sz="quarter" idx="13" hasCustomPrompt="1"/>
          </p:nvPr>
        </p:nvSpPr>
        <p:spPr>
          <a:xfrm>
            <a:off x="774032" y="3198228"/>
            <a:ext cx="2825496" cy="2154741"/>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4" name="Graphic 15">
            <a:extLst>
              <a:ext uri="{FF2B5EF4-FFF2-40B4-BE49-F238E27FC236}">
                <a16:creationId xmlns:a16="http://schemas.microsoft.com/office/drawing/2014/main" id="{C1F625F0-F98F-D244-9020-86C86C287112}"/>
              </a:ext>
            </a:extLst>
          </p:cNvPr>
          <p:cNvSpPr/>
          <p:nvPr userDrawn="1"/>
        </p:nvSpPr>
        <p:spPr>
          <a:xfrm>
            <a:off x="-11173" y="2899869"/>
            <a:ext cx="2628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981487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id="{2C819B96-1084-49C3-82B7-229513AC2269}"/>
              </a:ext>
            </a:extLst>
          </p:cNvPr>
          <p:cNvGrpSpPr/>
          <p:nvPr/>
        </p:nvGrpSpPr>
        <p:grpSpPr>
          <a:xfrm>
            <a:off x="0" y="0"/>
            <a:ext cx="12192000" cy="6858000"/>
            <a:chOff x="0" y="0"/>
            <a:chExt cx="12192000" cy="6858000"/>
          </a:xfrm>
        </p:grpSpPr>
        <p:sp>
          <p:nvSpPr>
            <p:cNvPr id="16" name="Freeform: Shape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2758CCEA-6327-4FC9-8472-4E74DC77BAD5}"/>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9" name="Graphic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0" name="Title 1">
            <a:extLst>
              <a:ext uri="{FF2B5EF4-FFF2-40B4-BE49-F238E27FC236}">
                <a16:creationId xmlns:a16="http://schemas.microsoft.com/office/drawing/2014/main" id="{9845E736-FB54-4B3D-821B-60C0AB9E1A53}"/>
              </a:ext>
            </a:extLst>
          </p:cNvPr>
          <p:cNvSpPr>
            <a:spLocks noGrp="1"/>
          </p:cNvSpPr>
          <p:nvPr>
            <p:ph type="title" hasCustomPrompt="1"/>
          </p:nvPr>
        </p:nvSpPr>
        <p:spPr>
          <a:xfrm>
            <a:off x="774032" y="1317173"/>
            <a:ext cx="2825496" cy="1524185"/>
          </a:xfrm>
        </p:spPr>
        <p:txBody>
          <a:bodyPr>
            <a:normAutofit/>
          </a:bodyPr>
          <a:lstStyle>
            <a:lvl1pPr algn="l">
              <a:defRPr sz="4000" b="1">
                <a:solidFill>
                  <a:schemeClr val="bg1"/>
                </a:solidFill>
              </a:defRPr>
            </a:lvl1pPr>
          </a:lstStyle>
          <a:p>
            <a:r>
              <a:rPr lang="en-US" dirty="0"/>
              <a:t>TABLE</a:t>
            </a:r>
            <a:br>
              <a:rPr lang="en-US" dirty="0"/>
            </a:br>
            <a:r>
              <a:rPr lang="en-US" dirty="0"/>
              <a:t>SLIDE</a:t>
            </a:r>
            <a:endParaRPr lang="ru-RU" dirty="0"/>
          </a:p>
        </p:txBody>
      </p:sp>
      <p:sp>
        <p:nvSpPr>
          <p:cNvPr id="21" name="Text Placeholder 17">
            <a:extLst>
              <a:ext uri="{FF2B5EF4-FFF2-40B4-BE49-F238E27FC236}">
                <a16:creationId xmlns:a16="http://schemas.microsoft.com/office/drawing/2014/main" id="{AFF98BA6-47F6-4796-B970-98EE605E8156}"/>
              </a:ext>
            </a:extLst>
          </p:cNvPr>
          <p:cNvSpPr>
            <a:spLocks noGrp="1"/>
          </p:cNvSpPr>
          <p:nvPr>
            <p:ph type="body" sz="quarter" idx="13" hasCustomPrompt="1"/>
          </p:nvPr>
        </p:nvSpPr>
        <p:spPr>
          <a:xfrm>
            <a:off x="774032" y="3198228"/>
            <a:ext cx="2825496" cy="2154741"/>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2" name="Graphic 15">
            <a:extLst>
              <a:ext uri="{FF2B5EF4-FFF2-40B4-BE49-F238E27FC236}">
                <a16:creationId xmlns:a16="http://schemas.microsoft.com/office/drawing/2014/main" id="{C8EF6174-FF5D-41C2-BF6B-9D6ECB281A1D}"/>
              </a:ext>
            </a:extLst>
          </p:cNvPr>
          <p:cNvSpPr/>
          <p:nvPr userDrawn="1"/>
        </p:nvSpPr>
        <p:spPr>
          <a:xfrm>
            <a:off x="-11173" y="2899869"/>
            <a:ext cx="2628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8" name="Table Placeholder 17">
            <a:extLst>
              <a:ext uri="{FF2B5EF4-FFF2-40B4-BE49-F238E27FC236}">
                <a16:creationId xmlns:a16="http://schemas.microsoft.com/office/drawing/2014/main" id="{D45BCEDF-86BB-41E2-9F09-5D3014AD1C45}"/>
              </a:ext>
            </a:extLst>
          </p:cNvPr>
          <p:cNvSpPr>
            <a:spLocks noGrp="1"/>
          </p:cNvSpPr>
          <p:nvPr>
            <p:ph type="tbl" sz="quarter" idx="17"/>
          </p:nvPr>
        </p:nvSpPr>
        <p:spPr>
          <a:xfrm>
            <a:off x="4715791" y="1591499"/>
            <a:ext cx="6561138" cy="3761069"/>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spTree>
    <p:extLst>
      <p:ext uri="{BB962C8B-B14F-4D97-AF65-F5344CB8AC3E}">
        <p14:creationId xmlns:p14="http://schemas.microsoft.com/office/powerpoint/2010/main" val="2513773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bg>
      <p:bgPr>
        <a:solidFill>
          <a:schemeClr val="accent6"/>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E694C388-14E9-4848-A715-72B7DC6AF548}"/>
              </a:ext>
            </a:extLst>
          </p:cNvPr>
          <p:cNvSpPr>
            <a:spLocks noGrp="1"/>
          </p:cNvSpPr>
          <p:nvPr>
            <p:ph type="pic" sz="quarter" idx="14"/>
          </p:nvPr>
        </p:nvSpPr>
        <p:spPr>
          <a:xfrm>
            <a:off x="12701" y="0"/>
            <a:ext cx="12161519" cy="6858000"/>
          </a:xfrm>
          <a:custGeom>
            <a:avLst/>
            <a:gdLst>
              <a:gd name="connsiteX0" fmla="*/ 12161519 w 12161519"/>
              <a:gd name="connsiteY0" fmla="*/ 638810 h 6858000"/>
              <a:gd name="connsiteX1" fmla="*/ 12161519 w 12161519"/>
              <a:gd name="connsiteY1" fmla="*/ 1922780 h 6858000"/>
              <a:gd name="connsiteX2" fmla="*/ 9531350 w 12161519"/>
              <a:gd name="connsiteY2" fmla="*/ 6858000 h 6858000"/>
              <a:gd name="connsiteX3" fmla="*/ 8846819 w 12161519"/>
              <a:gd name="connsiteY3" fmla="*/ 6858000 h 6858000"/>
              <a:gd name="connsiteX4" fmla="*/ 10704830 w 12161519"/>
              <a:gd name="connsiteY4" fmla="*/ 0 h 6858000"/>
              <a:gd name="connsiteX5" fmla="*/ 12161519 w 12161519"/>
              <a:gd name="connsiteY5" fmla="*/ 0 h 6858000"/>
              <a:gd name="connsiteX6" fmla="*/ 12161519 w 12161519"/>
              <a:gd name="connsiteY6" fmla="*/ 234950 h 6858000"/>
              <a:gd name="connsiteX7" fmla="*/ 8632190 w 12161519"/>
              <a:gd name="connsiteY7" fmla="*/ 6858000 h 6858000"/>
              <a:gd name="connsiteX8" fmla="*/ 7049770 w 12161519"/>
              <a:gd name="connsiteY8" fmla="*/ 6858000 h 6858000"/>
              <a:gd name="connsiteX9" fmla="*/ 5320030 w 12161519"/>
              <a:gd name="connsiteY9" fmla="*/ 0 h 6858000"/>
              <a:gd name="connsiteX10" fmla="*/ 10476230 w 12161519"/>
              <a:gd name="connsiteY10" fmla="*/ 0 h 6858000"/>
              <a:gd name="connsiteX11" fmla="*/ 6822440 w 12161519"/>
              <a:gd name="connsiteY11" fmla="*/ 6858000 h 6858000"/>
              <a:gd name="connsiteX12" fmla="*/ 1664970 w 12161519"/>
              <a:gd name="connsiteY12" fmla="*/ 6858000 h 6858000"/>
              <a:gd name="connsiteX13" fmla="*/ 3529330 w 12161519"/>
              <a:gd name="connsiteY13" fmla="*/ 0 h 6858000"/>
              <a:gd name="connsiteX14" fmla="*/ 5111750 w 12161519"/>
              <a:gd name="connsiteY14" fmla="*/ 0 h 6858000"/>
              <a:gd name="connsiteX15" fmla="*/ 1456690 w 12161519"/>
              <a:gd name="connsiteY15" fmla="*/ 6858000 h 6858000"/>
              <a:gd name="connsiteX16" fmla="*/ 0 w 12161519"/>
              <a:gd name="connsiteY16" fmla="*/ 6858000 h 6858000"/>
              <a:gd name="connsiteX17" fmla="*/ 0 w 12161519"/>
              <a:gd name="connsiteY17" fmla="*/ 6623050 h 6858000"/>
              <a:gd name="connsiteX18" fmla="*/ 2630170 w 12161519"/>
              <a:gd name="connsiteY18" fmla="*/ 0 h 6858000"/>
              <a:gd name="connsiteX19" fmla="*/ 3314700 w 12161519"/>
              <a:gd name="connsiteY19" fmla="*/ 0 h 6858000"/>
              <a:gd name="connsiteX20" fmla="*/ 0 w 12161519"/>
              <a:gd name="connsiteY20" fmla="*/ 6219190 h 6858000"/>
              <a:gd name="connsiteX21" fmla="*/ 0 w 12161519"/>
              <a:gd name="connsiteY21" fmla="*/ 493522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161519" h="6858000">
                <a:moveTo>
                  <a:pt x="12161519" y="638810"/>
                </a:moveTo>
                <a:lnTo>
                  <a:pt x="12161519" y="1922780"/>
                </a:lnTo>
                <a:lnTo>
                  <a:pt x="9531350" y="6858000"/>
                </a:lnTo>
                <a:lnTo>
                  <a:pt x="8846819" y="6858000"/>
                </a:lnTo>
                <a:close/>
                <a:moveTo>
                  <a:pt x="10704830" y="0"/>
                </a:moveTo>
                <a:lnTo>
                  <a:pt x="12161519" y="0"/>
                </a:lnTo>
                <a:lnTo>
                  <a:pt x="12161519" y="234950"/>
                </a:lnTo>
                <a:lnTo>
                  <a:pt x="8632190" y="6858000"/>
                </a:lnTo>
                <a:lnTo>
                  <a:pt x="7049770" y="6858000"/>
                </a:lnTo>
                <a:close/>
                <a:moveTo>
                  <a:pt x="5320030" y="0"/>
                </a:moveTo>
                <a:lnTo>
                  <a:pt x="10476230" y="0"/>
                </a:lnTo>
                <a:lnTo>
                  <a:pt x="6822440" y="6858000"/>
                </a:lnTo>
                <a:lnTo>
                  <a:pt x="1664970" y="6858000"/>
                </a:lnTo>
                <a:close/>
                <a:moveTo>
                  <a:pt x="3529330" y="0"/>
                </a:moveTo>
                <a:lnTo>
                  <a:pt x="5111750" y="0"/>
                </a:lnTo>
                <a:lnTo>
                  <a:pt x="1456690" y="6858000"/>
                </a:lnTo>
                <a:lnTo>
                  <a:pt x="0" y="6858000"/>
                </a:lnTo>
                <a:lnTo>
                  <a:pt x="0" y="6623050"/>
                </a:lnTo>
                <a:close/>
                <a:moveTo>
                  <a:pt x="2630170" y="0"/>
                </a:moveTo>
                <a:lnTo>
                  <a:pt x="3314700" y="0"/>
                </a:lnTo>
                <a:lnTo>
                  <a:pt x="0" y="6219190"/>
                </a:lnTo>
                <a:lnTo>
                  <a:pt x="0" y="493522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a:t>Click icon to add picture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Title 1">
            <a:extLst>
              <a:ext uri="{FF2B5EF4-FFF2-40B4-BE49-F238E27FC236}">
                <a16:creationId xmlns:a16="http://schemas.microsoft.com/office/drawing/2014/main" id="{BFD7B55F-CFD3-4921-BB2A-B14EB4E36369}"/>
              </a:ext>
            </a:extLst>
          </p:cNvPr>
          <p:cNvSpPr>
            <a:spLocks noGrp="1"/>
          </p:cNvSpPr>
          <p:nvPr>
            <p:ph type="title" hasCustomPrompt="1"/>
          </p:nvPr>
        </p:nvSpPr>
        <p:spPr>
          <a:xfrm>
            <a:off x="774032" y="1033272"/>
            <a:ext cx="10514998" cy="782638"/>
          </a:xfrm>
        </p:spPr>
        <p:txBody>
          <a:bodyPr>
            <a:normAutofit/>
          </a:bodyPr>
          <a:lstStyle>
            <a:lvl1pPr algn="l">
              <a:defRPr sz="4000" b="1">
                <a:solidFill>
                  <a:schemeClr val="bg1"/>
                </a:solidFill>
              </a:defRPr>
            </a:lvl1pPr>
          </a:lstStyle>
          <a:p>
            <a:r>
              <a:rPr lang="en-US" dirty="0"/>
              <a:t>BIG IMAGE SLIDE</a:t>
            </a:r>
            <a:endParaRPr lang="ru-RU" dirty="0"/>
          </a:p>
        </p:txBody>
      </p:sp>
      <p:sp>
        <p:nvSpPr>
          <p:cNvPr id="21" name="Text Placeholder 17">
            <a:extLst>
              <a:ext uri="{FF2B5EF4-FFF2-40B4-BE49-F238E27FC236}">
                <a16:creationId xmlns:a16="http://schemas.microsoft.com/office/drawing/2014/main" id="{932204AA-73EE-4F85-898B-E747C5ACC051}"/>
              </a:ext>
            </a:extLst>
          </p:cNvPr>
          <p:cNvSpPr>
            <a:spLocks noGrp="1"/>
          </p:cNvSpPr>
          <p:nvPr>
            <p:ph type="body" sz="quarter" idx="13" hasCustomPrompt="1"/>
          </p:nvPr>
        </p:nvSpPr>
        <p:spPr>
          <a:xfrm>
            <a:off x="774032" y="1880794"/>
            <a:ext cx="10518598" cy="782639"/>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3" name="Graphic 4">
            <a:extLst>
              <a:ext uri="{FF2B5EF4-FFF2-40B4-BE49-F238E27FC236}">
                <a16:creationId xmlns:a16="http://schemas.microsoft.com/office/drawing/2014/main" id="{38541361-4795-490E-8165-B4A338F8231D}"/>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 name="TextBox 1">
            <a:extLst>
              <a:ext uri="{FF2B5EF4-FFF2-40B4-BE49-F238E27FC236}">
                <a16:creationId xmlns:a16="http://schemas.microsoft.com/office/drawing/2014/main" id="{B72E78DA-7F75-294B-AECF-F02F6C41615D}"/>
              </a:ext>
            </a:extLst>
          </p:cNvPr>
          <p:cNvSpPr txBox="1"/>
          <p:nvPr userDrawn="1"/>
        </p:nvSpPr>
        <p:spPr>
          <a:xfrm>
            <a:off x="327546" y="300250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61272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dia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5F5D581-F5B0-4701-B187-0D4FAB44900C}"/>
              </a:ext>
            </a:extLst>
          </p:cNvPr>
          <p:cNvSpPr/>
          <p:nvPr userDrawn="1"/>
        </p:nvSpPr>
        <p:spPr>
          <a:xfrm>
            <a:off x="0" y="0"/>
            <a:ext cx="12192000" cy="6858000"/>
          </a:xfrm>
          <a:prstGeom prst="rect">
            <a:avLst/>
          </a:prstGeom>
          <a:solidFill>
            <a:schemeClr val="accent6"/>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1" name="Freeform: Shape 10">
            <a:extLst>
              <a:ext uri="{FF2B5EF4-FFF2-40B4-BE49-F238E27FC236}">
                <a16:creationId xmlns:a16="http://schemas.microsoft.com/office/drawing/2014/main" id="{0E5F41AB-E2B9-45DD-B1C7-9F4DBA4946B9}"/>
              </a:ext>
            </a:extLst>
          </p:cNvPr>
          <p:cNvSpPr/>
          <p:nvPr userDrawn="1"/>
        </p:nvSpPr>
        <p:spPr>
          <a:xfrm>
            <a:off x="2445759"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156579"/>
            <a:ext cx="10515600" cy="1325563"/>
          </a:xfrm>
        </p:spPr>
        <p:txBody>
          <a:bodyPr lIns="0" rIns="0"/>
          <a:lstStyle>
            <a:lvl1pPr algn="ctr">
              <a:defRPr>
                <a:solidFill>
                  <a:schemeClr val="bg1"/>
                </a:solidFill>
              </a:defRPr>
            </a:lvl1pPr>
          </a:lstStyle>
          <a:p>
            <a:r>
              <a:rPr lang="en-US" dirty="0"/>
              <a:t>VIDEO SLIDE</a:t>
            </a:r>
            <a:endParaRPr lang="ru-RU" dirty="0"/>
          </a:p>
        </p:txBody>
      </p:sp>
      <p:sp>
        <p:nvSpPr>
          <p:cNvPr id="16" name="Media Placeholder 7">
            <a:extLst>
              <a:ext uri="{FF2B5EF4-FFF2-40B4-BE49-F238E27FC236}">
                <a16:creationId xmlns:a16="http://schemas.microsoft.com/office/drawing/2014/main" id="{A11F77F4-4B16-4503-B9B6-AE22C686E3E3}"/>
              </a:ext>
            </a:extLst>
          </p:cNvPr>
          <p:cNvSpPr>
            <a:spLocks noGrp="1"/>
          </p:cNvSpPr>
          <p:nvPr>
            <p:ph type="media" sz="quarter" idx="17"/>
          </p:nvPr>
        </p:nvSpPr>
        <p:spPr>
          <a:xfrm>
            <a:off x="1395984" y="1497770"/>
            <a:ext cx="9400032" cy="4215384"/>
          </a:xfrm>
        </p:spPr>
        <p:txBody>
          <a:bodyPr anchor="ctr" anchorCtr="0">
            <a:normAutofit/>
          </a:bodyPr>
          <a:lstStyle>
            <a:lvl1pPr marL="0" indent="0" algn="ctr">
              <a:buNone/>
              <a:defRPr sz="1400">
                <a:solidFill>
                  <a:schemeClr val="bg1">
                    <a:lumMod val="75000"/>
                  </a:schemeClr>
                </a:solidFill>
              </a:defRPr>
            </a:lvl1pPr>
          </a:lstStyle>
          <a:p>
            <a:r>
              <a:rPr lang="en-US"/>
              <a:t>Click icon to add media</a:t>
            </a:r>
            <a:endParaRPr lang="ru-RU" dirty="0"/>
          </a:p>
        </p:txBody>
      </p:sp>
      <p:sp>
        <p:nvSpPr>
          <p:cNvPr id="12" name="Graphic 4">
            <a:extLst>
              <a:ext uri="{FF2B5EF4-FFF2-40B4-BE49-F238E27FC236}">
                <a16:creationId xmlns:a16="http://schemas.microsoft.com/office/drawing/2014/main" id="{C7654E36-50FF-425E-B595-F3957610B5D8}"/>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399738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730162" y="6002372"/>
            <a:ext cx="549442" cy="365125"/>
          </a:xfrm>
          <a:prstGeom prst="rect">
            <a:avLst/>
          </a:prstGeom>
        </p:spPr>
        <p:txBody>
          <a:bodyPr vert="horz" lIns="91440" tIns="45720" rIns="91440" bIns="45720" rtlCol="0" anchor="ctr"/>
          <a:lstStyle>
            <a:lvl1pPr algn="r">
              <a:defRPr sz="1400">
                <a:solidFill>
                  <a:schemeClr val="tx2"/>
                </a:solidFill>
                <a:latin typeface="+mn-lt"/>
              </a:defRPr>
            </a:lvl1pPr>
          </a:lstStyle>
          <a:p>
            <a:fld id="{D495E168-DA5E-4888-8D8A-92B118324C14}" type="slidenum">
              <a:rPr lang="ru-RU" smtClean="0"/>
              <a:pPr/>
              <a:t>‹#›</a:t>
            </a:fld>
            <a:endParaRPr lang="ru-RU" dirty="0"/>
          </a:p>
        </p:txBody>
      </p:sp>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04827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6002372"/>
            <a:ext cx="2743200" cy="365125"/>
          </a:xfrm>
          <a:prstGeom prst="rect">
            <a:avLst/>
          </a:prstGeom>
        </p:spPr>
        <p:txBody>
          <a:bodyPr vert="horz" lIns="91440" tIns="45720" rIns="91440" bIns="45720" rtlCol="0" anchor="ctr"/>
          <a:lstStyle>
            <a:lvl1pPr algn="ctr">
              <a:defRPr sz="1400">
                <a:solidFill>
                  <a:schemeClr val="bg2"/>
                </a:solidFill>
              </a:defRPr>
            </a:lvl1pPr>
          </a:lstStyle>
          <a:p>
            <a:r>
              <a:rPr lang="ru-RU" dirty="0"/>
              <a:t>MM.DD.20XX</a:t>
            </a:r>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38200" y="6002372"/>
            <a:ext cx="3398763" cy="365125"/>
          </a:xfrm>
          <a:prstGeom prst="rect">
            <a:avLst/>
          </a:prstGeom>
        </p:spPr>
        <p:txBody>
          <a:bodyPr vert="horz" lIns="91440" tIns="45720" rIns="91440" bIns="45720" rtlCol="0" anchor="ctr"/>
          <a:lstStyle>
            <a:lvl1pPr algn="l">
              <a:defRPr sz="1400">
                <a:solidFill>
                  <a:schemeClr val="bg2"/>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89" r:id="rId1"/>
    <p:sldLayoutId id="2147483677" r:id="rId2"/>
    <p:sldLayoutId id="2147483678" r:id="rId3"/>
    <p:sldLayoutId id="2147483679" r:id="rId4"/>
    <p:sldLayoutId id="2147483681" r:id="rId5"/>
    <p:sldLayoutId id="2147483690" r:id="rId6"/>
    <p:sldLayoutId id="2147483691" r:id="rId7"/>
    <p:sldLayoutId id="2147483684" r:id="rId8"/>
    <p:sldLayoutId id="2147483685" r:id="rId9"/>
    <p:sldLayoutId id="2147483692" r:id="rId10"/>
    <p:sldLayoutId id="2147483693" r:id="rId11"/>
    <p:sldLayoutId id="2147483694" r:id="rId12"/>
    <p:sldLayoutId id="2147483697" r:id="rId13"/>
    <p:sldLayoutId id="2147483698" r:id="rId14"/>
    <p:sldLayoutId id="2147483699" r:id="rId15"/>
    <p:sldLayoutId id="2147483701" r:id="rId16"/>
    <p:sldLayoutId id="2147483700" r:id="rId17"/>
    <p:sldLayoutId id="2147483687" r:id="rId18"/>
    <p:sldLayoutId id="2147483696" r:id="rId19"/>
    <p:sldLayoutId id="2147483688" r:id="rId20"/>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4.jp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4.jp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16.jp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jp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Building glass walls and sky">
            <a:extLst>
              <a:ext uri="{FF2B5EF4-FFF2-40B4-BE49-F238E27FC236}">
                <a16:creationId xmlns:a16="http://schemas.microsoft.com/office/drawing/2014/main" id="{873751CF-C490-45B5-B248-BF86A59ECF2E}"/>
              </a:ext>
            </a:extLst>
          </p:cNvPr>
          <p:cNvPicPr>
            <a:picLocks noGrp="1" noChangeAspect="1"/>
          </p:cNvPicPr>
          <p:nvPr>
            <p:ph type="pic" sz="quarter" idx="22"/>
          </p:nvPr>
        </p:nvPicPr>
        <p:blipFill rotWithShape="1">
          <a:blip r:embed="rId5"/>
          <a:srcRect l="-48" t="6766" r="19843" b="3091"/>
          <a:stretch/>
        </p:blipFill>
        <p:spPr>
          <a:xfrm>
            <a:off x="3033191" y="0"/>
            <a:ext cx="9155634" cy="6858000"/>
          </a:xfrm>
        </p:spPr>
      </p:pic>
      <p:sp>
        <p:nvSpPr>
          <p:cNvPr id="2" name="Title 1">
            <a:extLst>
              <a:ext uri="{FF2B5EF4-FFF2-40B4-BE49-F238E27FC236}">
                <a16:creationId xmlns:a16="http://schemas.microsoft.com/office/drawing/2014/main" id="{F56E9371-6E05-45E0-803B-4C39AC28CC69}"/>
              </a:ext>
            </a:extLst>
          </p:cNvPr>
          <p:cNvSpPr>
            <a:spLocks noGrp="1"/>
          </p:cNvSpPr>
          <p:nvPr>
            <p:ph type="title"/>
          </p:nvPr>
        </p:nvSpPr>
        <p:spPr/>
        <p:txBody>
          <a:bodyPr/>
          <a:lstStyle/>
          <a:p>
            <a:r>
              <a:rPr lang="en-US" dirty="0"/>
              <a:t>FLORIDA HOUSING PROJECT</a:t>
            </a:r>
            <a:endParaRPr lang="ru-RU" dirty="0"/>
          </a:p>
        </p:txBody>
      </p:sp>
      <p:sp>
        <p:nvSpPr>
          <p:cNvPr id="3" name="Text Placeholder 2">
            <a:extLst>
              <a:ext uri="{FF2B5EF4-FFF2-40B4-BE49-F238E27FC236}">
                <a16:creationId xmlns:a16="http://schemas.microsoft.com/office/drawing/2014/main" id="{E0A0FE25-038A-4A14-B11A-432FECB7FA1E}"/>
              </a:ext>
            </a:extLst>
          </p:cNvPr>
          <p:cNvSpPr>
            <a:spLocks noGrp="1"/>
          </p:cNvSpPr>
          <p:nvPr>
            <p:ph type="body" sz="quarter" idx="13"/>
          </p:nvPr>
        </p:nvSpPr>
        <p:spPr/>
        <p:txBody>
          <a:bodyPr/>
          <a:lstStyle/>
          <a:p>
            <a:r>
              <a:rPr lang="en-US" dirty="0"/>
              <a:t>Kyle Morris</a:t>
            </a:r>
          </a:p>
          <a:p>
            <a:r>
              <a:rPr lang="en-US" dirty="0"/>
              <a:t>DSC 630</a:t>
            </a:r>
            <a:endParaRPr lang="ru-RU" dirty="0"/>
          </a:p>
        </p:txBody>
      </p:sp>
      <p:sp>
        <p:nvSpPr>
          <p:cNvPr id="5" name="Text Placeholder 4">
            <a:extLst>
              <a:ext uri="{FF2B5EF4-FFF2-40B4-BE49-F238E27FC236}">
                <a16:creationId xmlns:a16="http://schemas.microsoft.com/office/drawing/2014/main" id="{030A1A89-FE18-44C6-B3EE-49541CB85077}"/>
              </a:ext>
            </a:extLst>
          </p:cNvPr>
          <p:cNvSpPr>
            <a:spLocks noGrp="1"/>
          </p:cNvSpPr>
          <p:nvPr>
            <p:ph type="body" sz="quarter" idx="20"/>
          </p:nvPr>
        </p:nvSpPr>
        <p:spPr/>
        <p:txBody>
          <a:bodyPr/>
          <a:lstStyle/>
          <a:p>
            <a:r>
              <a:rPr lang="en-US" dirty="0"/>
              <a:t>May</a:t>
            </a:r>
            <a:endParaRPr lang="ru-RU" dirty="0"/>
          </a:p>
        </p:txBody>
      </p:sp>
      <p:sp>
        <p:nvSpPr>
          <p:cNvPr id="4" name="Text Placeholder 3">
            <a:extLst>
              <a:ext uri="{FF2B5EF4-FFF2-40B4-BE49-F238E27FC236}">
                <a16:creationId xmlns:a16="http://schemas.microsoft.com/office/drawing/2014/main" id="{C83697A7-775B-4995-AFA7-E4B1B1C1C8F8}"/>
              </a:ext>
            </a:extLst>
          </p:cNvPr>
          <p:cNvSpPr>
            <a:spLocks noGrp="1"/>
          </p:cNvSpPr>
          <p:nvPr>
            <p:ph type="body" sz="quarter" idx="21"/>
          </p:nvPr>
        </p:nvSpPr>
        <p:spPr/>
        <p:txBody>
          <a:bodyPr/>
          <a:lstStyle/>
          <a:p>
            <a:r>
              <a:rPr lang="en-US" dirty="0"/>
              <a:t>2020</a:t>
            </a:r>
            <a:endParaRPr lang="ru-RU" dirty="0"/>
          </a:p>
        </p:txBody>
      </p:sp>
      <p:pic>
        <p:nvPicPr>
          <p:cNvPr id="6" name="Slide 1">
            <a:hlinkClick r:id="" action="ppaction://media"/>
            <a:extLst>
              <a:ext uri="{FF2B5EF4-FFF2-40B4-BE49-F238E27FC236}">
                <a16:creationId xmlns:a16="http://schemas.microsoft.com/office/drawing/2014/main" id="{AC73167C-ED5D-4C77-954D-84C871B6E24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610506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0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Futuristic Design Office Building Against Clear Sky">
            <a:extLst>
              <a:ext uri="{FF2B5EF4-FFF2-40B4-BE49-F238E27FC236}">
                <a16:creationId xmlns:a16="http://schemas.microsoft.com/office/drawing/2014/main" id="{BD519751-E686-4F24-9C8F-C439D8581B8C}"/>
              </a:ext>
            </a:extLst>
          </p:cNvPr>
          <p:cNvPicPr>
            <a:picLocks noGrp="1" noChangeAspect="1"/>
          </p:cNvPicPr>
          <p:nvPr>
            <p:ph type="pic" sz="quarter" idx="16"/>
          </p:nvPr>
        </p:nvPicPr>
        <p:blipFill rotWithShape="1">
          <a:blip r:embed="rId5"/>
          <a:srcRect l="10743" t="17230" r="27972"/>
          <a:stretch/>
        </p:blipFill>
        <p:spPr>
          <a:xfrm>
            <a:off x="0" y="404811"/>
            <a:ext cx="6108872" cy="5485128"/>
          </a:xfrm>
        </p:spPr>
      </p:pic>
      <p:sp>
        <p:nvSpPr>
          <p:cNvPr id="5" name="Title 4">
            <a:extLst>
              <a:ext uri="{FF2B5EF4-FFF2-40B4-BE49-F238E27FC236}">
                <a16:creationId xmlns:a16="http://schemas.microsoft.com/office/drawing/2014/main" id="{20B93806-769F-4C20-A684-CA4CB5BB858C}"/>
              </a:ext>
            </a:extLst>
          </p:cNvPr>
          <p:cNvSpPr>
            <a:spLocks noGrp="1"/>
          </p:cNvSpPr>
          <p:nvPr>
            <p:ph type="title"/>
          </p:nvPr>
        </p:nvSpPr>
        <p:spPr/>
        <p:txBody>
          <a:bodyPr>
            <a:normAutofit fontScale="90000"/>
          </a:bodyPr>
          <a:lstStyle/>
          <a:p>
            <a:r>
              <a:rPr lang="en-US" dirty="0"/>
              <a:t>MODEL CREATION</a:t>
            </a:r>
            <a:endParaRPr lang="ru-RU" dirty="0"/>
          </a:p>
        </p:txBody>
      </p:sp>
      <p:sp>
        <p:nvSpPr>
          <p:cNvPr id="6" name="Text Placeholder 5">
            <a:extLst>
              <a:ext uri="{FF2B5EF4-FFF2-40B4-BE49-F238E27FC236}">
                <a16:creationId xmlns:a16="http://schemas.microsoft.com/office/drawing/2014/main" id="{E7292DFE-EBA3-4DB2-A2C7-1810115565E7}"/>
              </a:ext>
            </a:extLst>
          </p:cNvPr>
          <p:cNvSpPr>
            <a:spLocks noGrp="1"/>
          </p:cNvSpPr>
          <p:nvPr>
            <p:ph type="body" sz="quarter" idx="13"/>
          </p:nvPr>
        </p:nvSpPr>
        <p:spPr/>
        <p:txBody>
          <a:bodyPr>
            <a:normAutofit fontScale="92500" lnSpcReduction="20000"/>
          </a:bodyPr>
          <a:lstStyle/>
          <a:p>
            <a:r>
              <a:rPr lang="en-US" dirty="0"/>
              <a:t>Two models were created, one for predicting Monthly Rent, the other for predicting Property Value.</a:t>
            </a:r>
            <a:endParaRPr lang="ru-RU" dirty="0"/>
          </a:p>
        </p:txBody>
      </p:sp>
      <p:sp>
        <p:nvSpPr>
          <p:cNvPr id="4" name="Text Placeholder 3">
            <a:extLst>
              <a:ext uri="{FF2B5EF4-FFF2-40B4-BE49-F238E27FC236}">
                <a16:creationId xmlns:a16="http://schemas.microsoft.com/office/drawing/2014/main" id="{7E209D92-7413-44EE-BC90-ECE50DA3158D}"/>
              </a:ext>
            </a:extLst>
          </p:cNvPr>
          <p:cNvSpPr>
            <a:spLocks noGrp="1"/>
          </p:cNvSpPr>
          <p:nvPr>
            <p:ph type="body" sz="quarter" idx="15"/>
          </p:nvPr>
        </p:nvSpPr>
        <p:spPr/>
        <p:txBody>
          <a:bodyPr/>
          <a:lstStyle/>
          <a:p>
            <a:r>
              <a:rPr lang="en-US" dirty="0"/>
              <a:t>Linear Regression was used for both models.</a:t>
            </a:r>
          </a:p>
          <a:p>
            <a:r>
              <a:rPr lang="en-US" dirty="0"/>
              <a:t>Linear Regression is useful due to its linearity and the results are easy to interpret – each coefficient represents the weight that that column has on the final results.</a:t>
            </a:r>
          </a:p>
        </p:txBody>
      </p:sp>
      <p:sp>
        <p:nvSpPr>
          <p:cNvPr id="2" name="Slide Number Placeholder 1">
            <a:extLst>
              <a:ext uri="{FF2B5EF4-FFF2-40B4-BE49-F238E27FC236}">
                <a16:creationId xmlns:a16="http://schemas.microsoft.com/office/drawing/2014/main" id="{638DCF8F-466A-4FC0-91DF-33EF070ED3F1}"/>
              </a:ext>
            </a:extLst>
          </p:cNvPr>
          <p:cNvSpPr>
            <a:spLocks noGrp="1"/>
          </p:cNvSpPr>
          <p:nvPr>
            <p:ph type="sldNum" sz="quarter" idx="10"/>
          </p:nvPr>
        </p:nvSpPr>
        <p:spPr/>
        <p:txBody>
          <a:bodyPr/>
          <a:lstStyle/>
          <a:p>
            <a:fld id="{D495E168-DA5E-4888-8D8A-92B118324C14}" type="slidenum">
              <a:rPr lang="ru-RU" smtClean="0"/>
              <a:pPr/>
              <a:t>10</a:t>
            </a:fld>
            <a:endParaRPr lang="ru-RU" dirty="0"/>
          </a:p>
        </p:txBody>
      </p:sp>
      <p:pic>
        <p:nvPicPr>
          <p:cNvPr id="3" name="Slide 10">
            <a:hlinkClick r:id="" action="ppaction://media"/>
            <a:extLst>
              <a:ext uri="{FF2B5EF4-FFF2-40B4-BE49-F238E27FC236}">
                <a16:creationId xmlns:a16="http://schemas.microsoft.com/office/drawing/2014/main" id="{FC11442A-72FB-4A3D-B5AB-AC17252C99E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060711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0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D42E07B-C167-48F8-AB6F-45BD78322261}"/>
              </a:ext>
            </a:extLst>
          </p:cNvPr>
          <p:cNvSpPr>
            <a:spLocks noGrp="1"/>
          </p:cNvSpPr>
          <p:nvPr>
            <p:ph type="title"/>
          </p:nvPr>
        </p:nvSpPr>
        <p:spPr bwMode="grayWhite">
          <a:xfrm>
            <a:off x="216137" y="1317173"/>
            <a:ext cx="4080091" cy="1524185"/>
          </a:xfrm>
        </p:spPr>
        <p:txBody>
          <a:bodyPr>
            <a:noAutofit/>
          </a:bodyPr>
          <a:lstStyle/>
          <a:p>
            <a:r>
              <a:rPr lang="en-US" sz="3600" dirty="0"/>
              <a:t>MODEL COEFFICIENTS</a:t>
            </a:r>
            <a:endParaRPr lang="ru-RU" sz="3600" dirty="0"/>
          </a:p>
        </p:txBody>
      </p:sp>
      <p:sp>
        <p:nvSpPr>
          <p:cNvPr id="5" name="Text Placeholder 4">
            <a:extLst>
              <a:ext uri="{FF2B5EF4-FFF2-40B4-BE49-F238E27FC236}">
                <a16:creationId xmlns:a16="http://schemas.microsoft.com/office/drawing/2014/main" id="{ADE478EB-C91D-4F65-ABE7-97357B17A1CA}"/>
              </a:ext>
            </a:extLst>
          </p:cNvPr>
          <p:cNvSpPr>
            <a:spLocks noGrp="1"/>
          </p:cNvSpPr>
          <p:nvPr>
            <p:ph type="body" sz="quarter" idx="13"/>
          </p:nvPr>
        </p:nvSpPr>
        <p:spPr bwMode="grayWhite">
          <a:xfrm>
            <a:off x="5070278" y="686617"/>
            <a:ext cx="2825496" cy="2154741"/>
          </a:xfrm>
        </p:spPr>
        <p:txBody>
          <a:bodyPr>
            <a:normAutofit lnSpcReduction="10000"/>
          </a:bodyPr>
          <a:lstStyle/>
          <a:p>
            <a:r>
              <a:rPr lang="en-US" dirty="0"/>
              <a:t>Final coefficient outputs from the model. Each coefficient shows the weight of that column in the final value.</a:t>
            </a:r>
          </a:p>
        </p:txBody>
      </p:sp>
      <p:sp>
        <p:nvSpPr>
          <p:cNvPr id="2" name="Slide Number Placeholder 1">
            <a:extLst>
              <a:ext uri="{FF2B5EF4-FFF2-40B4-BE49-F238E27FC236}">
                <a16:creationId xmlns:a16="http://schemas.microsoft.com/office/drawing/2014/main" id="{8F9A1308-AD4D-492C-B931-EA94BBCF4B56}"/>
              </a:ext>
            </a:extLst>
          </p:cNvPr>
          <p:cNvSpPr>
            <a:spLocks noGrp="1"/>
          </p:cNvSpPr>
          <p:nvPr>
            <p:ph type="sldNum" sz="quarter" idx="10"/>
          </p:nvPr>
        </p:nvSpPr>
        <p:spPr/>
        <p:txBody>
          <a:bodyPr/>
          <a:lstStyle/>
          <a:p>
            <a:fld id="{D495E168-DA5E-4888-8D8A-92B118324C14}" type="slidenum">
              <a:rPr lang="ru-RU" smtClean="0"/>
              <a:pPr/>
              <a:t>11</a:t>
            </a:fld>
            <a:endParaRPr lang="ru-RU" dirty="0"/>
          </a:p>
        </p:txBody>
      </p:sp>
      <p:graphicFrame>
        <p:nvGraphicFramePr>
          <p:cNvPr id="23" name="Table 22">
            <a:extLst>
              <a:ext uri="{FF2B5EF4-FFF2-40B4-BE49-F238E27FC236}">
                <a16:creationId xmlns:a16="http://schemas.microsoft.com/office/drawing/2014/main" id="{1F632C35-269A-450A-9A35-132CB3CA61C4}"/>
              </a:ext>
            </a:extLst>
          </p:cNvPr>
          <p:cNvGraphicFramePr>
            <a:graphicFrameLocks noGrp="1"/>
          </p:cNvGraphicFramePr>
          <p:nvPr>
            <p:extLst>
              <p:ext uri="{D42A27DB-BD31-4B8C-83A1-F6EECF244321}">
                <p14:modId xmlns:p14="http://schemas.microsoft.com/office/powerpoint/2010/main" val="1327063593"/>
              </p:ext>
            </p:extLst>
          </p:nvPr>
        </p:nvGraphicFramePr>
        <p:xfrm>
          <a:off x="216138" y="3386137"/>
          <a:ext cx="11840811" cy="2154740"/>
        </p:xfrm>
        <a:graphic>
          <a:graphicData uri="http://schemas.openxmlformats.org/drawingml/2006/table">
            <a:tbl>
              <a:tblPr/>
              <a:tblGrid>
                <a:gridCol w="2975595">
                  <a:extLst>
                    <a:ext uri="{9D8B030D-6E8A-4147-A177-3AD203B41FA5}">
                      <a16:colId xmlns:a16="http://schemas.microsoft.com/office/drawing/2014/main" val="2259049595"/>
                    </a:ext>
                  </a:extLst>
                </a:gridCol>
                <a:gridCol w="985024">
                  <a:extLst>
                    <a:ext uri="{9D8B030D-6E8A-4147-A177-3AD203B41FA5}">
                      <a16:colId xmlns:a16="http://schemas.microsoft.com/office/drawing/2014/main" val="2205564586"/>
                    </a:ext>
                  </a:extLst>
                </a:gridCol>
                <a:gridCol w="985024">
                  <a:extLst>
                    <a:ext uri="{9D8B030D-6E8A-4147-A177-3AD203B41FA5}">
                      <a16:colId xmlns:a16="http://schemas.microsoft.com/office/drawing/2014/main" val="1421378686"/>
                    </a:ext>
                  </a:extLst>
                </a:gridCol>
                <a:gridCol w="985024">
                  <a:extLst>
                    <a:ext uri="{9D8B030D-6E8A-4147-A177-3AD203B41FA5}">
                      <a16:colId xmlns:a16="http://schemas.microsoft.com/office/drawing/2014/main" val="3745520146"/>
                    </a:ext>
                  </a:extLst>
                </a:gridCol>
                <a:gridCol w="985024">
                  <a:extLst>
                    <a:ext uri="{9D8B030D-6E8A-4147-A177-3AD203B41FA5}">
                      <a16:colId xmlns:a16="http://schemas.microsoft.com/office/drawing/2014/main" val="2160063364"/>
                    </a:ext>
                  </a:extLst>
                </a:gridCol>
                <a:gridCol w="985024">
                  <a:extLst>
                    <a:ext uri="{9D8B030D-6E8A-4147-A177-3AD203B41FA5}">
                      <a16:colId xmlns:a16="http://schemas.microsoft.com/office/drawing/2014/main" val="2821283910"/>
                    </a:ext>
                  </a:extLst>
                </a:gridCol>
                <a:gridCol w="985024">
                  <a:extLst>
                    <a:ext uri="{9D8B030D-6E8A-4147-A177-3AD203B41FA5}">
                      <a16:colId xmlns:a16="http://schemas.microsoft.com/office/drawing/2014/main" val="1228249009"/>
                    </a:ext>
                  </a:extLst>
                </a:gridCol>
                <a:gridCol w="985024">
                  <a:extLst>
                    <a:ext uri="{9D8B030D-6E8A-4147-A177-3AD203B41FA5}">
                      <a16:colId xmlns:a16="http://schemas.microsoft.com/office/drawing/2014/main" val="1312322371"/>
                    </a:ext>
                  </a:extLst>
                </a:gridCol>
                <a:gridCol w="985024">
                  <a:extLst>
                    <a:ext uri="{9D8B030D-6E8A-4147-A177-3AD203B41FA5}">
                      <a16:colId xmlns:a16="http://schemas.microsoft.com/office/drawing/2014/main" val="823500290"/>
                    </a:ext>
                  </a:extLst>
                </a:gridCol>
                <a:gridCol w="985024">
                  <a:extLst>
                    <a:ext uri="{9D8B030D-6E8A-4147-A177-3AD203B41FA5}">
                      <a16:colId xmlns:a16="http://schemas.microsoft.com/office/drawing/2014/main" val="1778221035"/>
                    </a:ext>
                  </a:extLst>
                </a:gridCol>
              </a:tblGrid>
              <a:tr h="307820">
                <a:tc>
                  <a:txBody>
                    <a:bodyPr/>
                    <a:lstStyle/>
                    <a:p>
                      <a:pPr algn="l" fontAlgn="ctr"/>
                      <a:r>
                        <a:rPr lang="en-US" sz="1600" b="1" i="0" u="none" strike="noStrike" dirty="0">
                          <a:solidFill>
                            <a:srgbClr val="FFFFFF"/>
                          </a:solidFill>
                          <a:effectLst/>
                          <a:latin typeface="Lucida Console" panose="020B0609040504020204" pitchFamily="49" charset="0"/>
                        </a:rPr>
                        <a:t>Property Value Model</a:t>
                      </a:r>
                    </a:p>
                  </a:txBody>
                  <a:tcPr marL="15391" marR="15391" marT="153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3737436"/>
                  </a:ext>
                </a:extLst>
              </a:tr>
              <a:tr h="307820">
                <a:tc>
                  <a:txBody>
                    <a:bodyPr/>
                    <a:lstStyle/>
                    <a:p>
                      <a:pPr algn="l" fontAlgn="b"/>
                      <a:r>
                        <a:rPr lang="en-US" sz="1800" b="1" i="0" u="none" strike="noStrike" dirty="0">
                          <a:solidFill>
                            <a:srgbClr val="FFFFFF"/>
                          </a:solidFill>
                          <a:effectLst/>
                          <a:latin typeface="Calibri" panose="020F0502020204030204" pitchFamily="34" charset="0"/>
                        </a:rPr>
                        <a:t>Intercept</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SVAL</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BLD</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MHP</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BDSP</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YBL</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CONP</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ELEP</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WATP</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GASP</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2549938204"/>
                  </a:ext>
                </a:extLst>
              </a:tr>
              <a:tr h="307820">
                <a:tc>
                  <a:txBody>
                    <a:bodyPr/>
                    <a:lstStyle/>
                    <a:p>
                      <a:pPr algn="r" fontAlgn="b"/>
                      <a:r>
                        <a:rPr lang="en-US" sz="1800" b="0" i="0" u="none" strike="noStrike">
                          <a:solidFill>
                            <a:srgbClr val="000000"/>
                          </a:solidFill>
                          <a:effectLst/>
                          <a:latin typeface="Calibri" panose="020F0502020204030204" pitchFamily="34" charset="0"/>
                        </a:rPr>
                        <a:t>5.30326487</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0.149084</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0.102204</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-0.04792</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0.10835</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0.042578</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0.080054</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0.063853</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0.036906</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0.015506</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64692629"/>
                  </a:ext>
                </a:extLst>
              </a:tr>
              <a:tr h="307820">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40299630"/>
                  </a:ext>
                </a:extLst>
              </a:tr>
              <a:tr h="307820">
                <a:tc>
                  <a:txBody>
                    <a:bodyPr/>
                    <a:lstStyle/>
                    <a:p>
                      <a:pPr algn="l" fontAlgn="ctr"/>
                      <a:r>
                        <a:rPr lang="en-US" sz="1600" b="1" i="0" u="none" strike="noStrike">
                          <a:solidFill>
                            <a:srgbClr val="FFFFFF"/>
                          </a:solidFill>
                          <a:effectLst/>
                          <a:latin typeface="Lucida Console" panose="020B0609040504020204" pitchFamily="49" charset="0"/>
                        </a:rPr>
                        <a:t>Rent Model</a:t>
                      </a:r>
                    </a:p>
                  </a:txBody>
                  <a:tcPr marL="15391" marR="15391" marT="1539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800" b="0" i="0" u="none" strike="noStrike">
                          <a:solidFill>
                            <a:srgbClr val="000000"/>
                          </a:solidFill>
                          <a:effectLst/>
                          <a:latin typeface="Calibri" panose="020F0502020204030204" pitchFamily="34" charset="0"/>
                        </a:rPr>
                        <a:t> </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a:noFill/>
                    </a:lnT>
                    <a:lnB>
                      <a:noFill/>
                    </a:lnB>
                  </a:tcPr>
                </a:tc>
                <a:extLst>
                  <a:ext uri="{0D108BD9-81ED-4DB2-BD59-A6C34878D82A}">
                    <a16:rowId xmlns:a16="http://schemas.microsoft.com/office/drawing/2014/main" val="2153757138"/>
                  </a:ext>
                </a:extLst>
              </a:tr>
              <a:tr h="307820">
                <a:tc>
                  <a:txBody>
                    <a:bodyPr/>
                    <a:lstStyle/>
                    <a:p>
                      <a:pPr algn="l" fontAlgn="b"/>
                      <a:r>
                        <a:rPr lang="en-US" sz="1800" b="1" i="0" u="none" strike="noStrike">
                          <a:solidFill>
                            <a:srgbClr val="FFFFFF"/>
                          </a:solidFill>
                          <a:effectLst/>
                          <a:latin typeface="Calibri" panose="020F0502020204030204" pitchFamily="34" charset="0"/>
                        </a:rPr>
                        <a:t>Intercept</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BDSP</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ELEP</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YBL</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WATP</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BLD</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ACR</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r>
                        <a:rPr lang="en-US" sz="1800" b="1" i="0" u="none" strike="noStrike">
                          <a:solidFill>
                            <a:srgbClr val="FFFFFF"/>
                          </a:solidFill>
                          <a:effectLst/>
                          <a:latin typeface="Calibri" panose="020F0502020204030204" pitchFamily="34" charset="0"/>
                        </a:rPr>
                        <a:t>GASP</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70C0"/>
                    </a:solidFill>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a:noFill/>
                    </a:lnL>
                    <a:lnR>
                      <a:noFill/>
                    </a:lnR>
                    <a:lnT>
                      <a:noFill/>
                    </a:lnT>
                    <a:lnB>
                      <a:noFill/>
                    </a:lnB>
                  </a:tcPr>
                </a:tc>
                <a:extLst>
                  <a:ext uri="{0D108BD9-81ED-4DB2-BD59-A6C34878D82A}">
                    <a16:rowId xmlns:a16="http://schemas.microsoft.com/office/drawing/2014/main" val="2425242859"/>
                  </a:ext>
                </a:extLst>
              </a:tr>
              <a:tr h="307820">
                <a:tc>
                  <a:txBody>
                    <a:bodyPr/>
                    <a:lstStyle/>
                    <a:p>
                      <a:pPr algn="r" fontAlgn="b"/>
                      <a:r>
                        <a:rPr lang="en-US" sz="1800" b="0" i="0" u="none" strike="noStrike">
                          <a:solidFill>
                            <a:srgbClr val="000000"/>
                          </a:solidFill>
                          <a:effectLst/>
                          <a:latin typeface="Calibri" panose="020F0502020204030204" pitchFamily="34" charset="0"/>
                        </a:rPr>
                        <a:t>1216.251757</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150.4366</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92.09602</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98.6556</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77.07377</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125.7296</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45.76685</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1800" b="0" i="0" u="none" strike="noStrike">
                          <a:solidFill>
                            <a:srgbClr val="000000"/>
                          </a:solidFill>
                          <a:effectLst/>
                          <a:latin typeface="Calibri" panose="020F0502020204030204" pitchFamily="34" charset="0"/>
                        </a:rPr>
                        <a:t>9.230444</a:t>
                      </a:r>
                    </a:p>
                  </a:txBody>
                  <a:tcPr marL="15391" marR="15391" marT="1539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endParaRPr lang="en-US" sz="1800" b="0" i="0" u="none" strike="noStrike">
                        <a:solidFill>
                          <a:srgbClr val="000000"/>
                        </a:solidFill>
                        <a:effectLst/>
                        <a:latin typeface="Calibri" panose="020F0502020204030204" pitchFamily="34" charset="0"/>
                      </a:endParaRPr>
                    </a:p>
                  </a:txBody>
                  <a:tcPr marL="15391" marR="15391" marT="15391"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1800" b="0" i="0" u="none" strike="noStrike" dirty="0">
                        <a:solidFill>
                          <a:srgbClr val="000000"/>
                        </a:solidFill>
                        <a:effectLst/>
                        <a:latin typeface="Calibri" panose="020F0502020204030204" pitchFamily="34" charset="0"/>
                      </a:endParaRPr>
                    </a:p>
                  </a:txBody>
                  <a:tcPr marL="15391" marR="15391" marT="15391" marB="0" anchor="b">
                    <a:lnL>
                      <a:noFill/>
                    </a:lnL>
                    <a:lnR>
                      <a:noFill/>
                    </a:lnR>
                    <a:lnT>
                      <a:noFill/>
                    </a:lnT>
                    <a:lnB>
                      <a:noFill/>
                    </a:lnB>
                  </a:tcPr>
                </a:tc>
                <a:extLst>
                  <a:ext uri="{0D108BD9-81ED-4DB2-BD59-A6C34878D82A}">
                    <a16:rowId xmlns:a16="http://schemas.microsoft.com/office/drawing/2014/main" val="899837238"/>
                  </a:ext>
                </a:extLst>
              </a:tr>
            </a:tbl>
          </a:graphicData>
        </a:graphic>
      </p:graphicFrame>
      <p:pic>
        <p:nvPicPr>
          <p:cNvPr id="3" name="Slide 11">
            <a:hlinkClick r:id="" action="ppaction://media"/>
            <a:extLst>
              <a:ext uri="{FF2B5EF4-FFF2-40B4-BE49-F238E27FC236}">
                <a16:creationId xmlns:a16="http://schemas.microsoft.com/office/drawing/2014/main" id="{4D146ED0-FC65-4A7F-895E-B91C1D1B835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274185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14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CHALLENGES</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lstStyle/>
          <a:p>
            <a:r>
              <a:rPr lang="en-US" dirty="0"/>
              <a:t>What was done to optimize the model?</a:t>
            </a:r>
            <a:endParaRPr lang="ru-RU" dirty="0"/>
          </a:p>
        </p:txBody>
      </p:sp>
      <p:sp>
        <p:nvSpPr>
          <p:cNvPr id="4" name="Text Placeholder 3">
            <a:extLst>
              <a:ext uri="{FF2B5EF4-FFF2-40B4-BE49-F238E27FC236}">
                <a16:creationId xmlns:a16="http://schemas.microsoft.com/office/drawing/2014/main" id="{A88F02AC-2ACE-4B6E-9181-99EBB08906BB}"/>
              </a:ext>
            </a:extLst>
          </p:cNvPr>
          <p:cNvSpPr>
            <a:spLocks noGrp="1"/>
          </p:cNvSpPr>
          <p:nvPr>
            <p:ph type="body" sz="quarter" idx="15"/>
          </p:nvPr>
        </p:nvSpPr>
        <p:spPr/>
        <p:txBody>
          <a:bodyPr>
            <a:noAutofit/>
          </a:bodyPr>
          <a:lstStyle/>
          <a:p>
            <a:r>
              <a:rPr lang="en-US" dirty="0"/>
              <a:t>Missing data and how to handle it was a huge factor, given that the data came from self-submitted surveys.</a:t>
            </a:r>
          </a:p>
          <a:p>
            <a:r>
              <a:rPr lang="en-US" dirty="0"/>
              <a:t>Some of the data wasn’t normalized, which was a requirement for analysis and so transformation techniques were applied.</a:t>
            </a:r>
          </a:p>
          <a:p>
            <a:r>
              <a:rPr lang="en-US" dirty="0"/>
              <a:t>Data came in one set, and in order to assess the power of a model we need to be able to compare the predicted output to the actual values, so some records were withheld as a testing set.</a:t>
            </a:r>
          </a:p>
        </p:txBody>
      </p:sp>
      <p:pic>
        <p:nvPicPr>
          <p:cNvPr id="14" name="Picture Placeholder 13" descr="Futuristic Design Office Building Against Clear Sky">
            <a:extLst>
              <a:ext uri="{FF2B5EF4-FFF2-40B4-BE49-F238E27FC236}">
                <a16:creationId xmlns:a16="http://schemas.microsoft.com/office/drawing/2014/main" id="{1E9B5A50-F85D-49E6-9C85-597319470577}"/>
              </a:ext>
            </a:extLst>
          </p:cNvPr>
          <p:cNvPicPr>
            <a:picLocks noGrp="1" noChangeAspect="1"/>
          </p:cNvPicPr>
          <p:nvPr>
            <p:ph type="pic" sz="quarter" idx="16"/>
          </p:nvPr>
        </p:nvPicPr>
        <p:blipFill rotWithShape="1">
          <a:blip r:embed="rId5"/>
          <a:srcRect l="17163" t="7596" r="21154"/>
          <a:stretch/>
        </p:blipFill>
        <p:spPr>
          <a:xfrm>
            <a:off x="5519738" y="0"/>
            <a:ext cx="6103621" cy="6858000"/>
          </a:xfrm>
        </p:spPr>
      </p:pic>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12</a:t>
            </a:fld>
            <a:endParaRPr lang="ru-RU" dirty="0"/>
          </a:p>
        </p:txBody>
      </p:sp>
      <p:pic>
        <p:nvPicPr>
          <p:cNvPr id="3" name="Slide 12">
            <a:hlinkClick r:id="" action="ppaction://media"/>
            <a:extLst>
              <a:ext uri="{FF2B5EF4-FFF2-40B4-BE49-F238E27FC236}">
                <a16:creationId xmlns:a16="http://schemas.microsoft.com/office/drawing/2014/main" id="{9F15233F-7109-425E-A816-7E1A910E82E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052307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24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D04BDA7-E0F0-41E3-ADCC-0417059FABF8}"/>
              </a:ext>
            </a:extLst>
          </p:cNvPr>
          <p:cNvPicPr>
            <a:picLocks noChangeAspect="1"/>
          </p:cNvPicPr>
          <p:nvPr/>
        </p:nvPicPr>
        <p:blipFill>
          <a:blip r:embed="rId5"/>
          <a:srcRect/>
          <a:stretch/>
        </p:blipFill>
        <p:spPr>
          <a:xfrm>
            <a:off x="3600576" y="493048"/>
            <a:ext cx="4760156" cy="2935952"/>
          </a:xfrm>
          <a:prstGeom prst="rect">
            <a:avLst/>
          </a:prstGeom>
        </p:spPr>
      </p:pic>
      <p:sp>
        <p:nvSpPr>
          <p:cNvPr id="4" name="Title 3">
            <a:extLst>
              <a:ext uri="{FF2B5EF4-FFF2-40B4-BE49-F238E27FC236}">
                <a16:creationId xmlns:a16="http://schemas.microsoft.com/office/drawing/2014/main" id="{F06E3E42-BD20-4379-871F-3E4B83D6838A}"/>
              </a:ext>
            </a:extLst>
          </p:cNvPr>
          <p:cNvSpPr>
            <a:spLocks noGrp="1"/>
          </p:cNvSpPr>
          <p:nvPr>
            <p:ph type="title"/>
          </p:nvPr>
        </p:nvSpPr>
        <p:spPr bwMode="grayWhite">
          <a:xfrm>
            <a:off x="338667" y="1239309"/>
            <a:ext cx="3160119" cy="1524185"/>
          </a:xfrm>
        </p:spPr>
        <p:txBody>
          <a:bodyPr>
            <a:normAutofit/>
          </a:bodyPr>
          <a:lstStyle/>
          <a:p>
            <a:pPr algn="just"/>
            <a:r>
              <a:rPr lang="en-US" dirty="0"/>
              <a:t>RESULTS</a:t>
            </a:r>
            <a:endParaRPr lang="ru-RU" dirty="0"/>
          </a:p>
        </p:txBody>
      </p:sp>
      <p:sp>
        <p:nvSpPr>
          <p:cNvPr id="5" name="Text Placeholder 4">
            <a:extLst>
              <a:ext uri="{FF2B5EF4-FFF2-40B4-BE49-F238E27FC236}">
                <a16:creationId xmlns:a16="http://schemas.microsoft.com/office/drawing/2014/main" id="{342E27BA-7F93-4365-B043-35F6517974F1}"/>
              </a:ext>
            </a:extLst>
          </p:cNvPr>
          <p:cNvSpPr>
            <a:spLocks noGrp="1"/>
          </p:cNvSpPr>
          <p:nvPr>
            <p:ph type="body" sz="quarter" idx="13"/>
          </p:nvPr>
        </p:nvSpPr>
        <p:spPr bwMode="grayWhite">
          <a:xfrm>
            <a:off x="774032" y="3198228"/>
            <a:ext cx="2825496" cy="3166724"/>
          </a:xfrm>
        </p:spPr>
        <p:txBody>
          <a:bodyPr>
            <a:normAutofit/>
          </a:bodyPr>
          <a:lstStyle/>
          <a:p>
            <a:pPr marL="342900" indent="-342900">
              <a:buFont typeface="Arial" panose="020B0604020202020204" pitchFamily="34" charset="0"/>
              <a:buChar char="•"/>
            </a:pPr>
            <a:r>
              <a:rPr lang="en-US" dirty="0"/>
              <a:t>These graphs show the spread of the actual costs versus the predicted cost.</a:t>
            </a:r>
          </a:p>
          <a:p>
            <a:pPr marL="342900" indent="-342900">
              <a:buFont typeface="Arial" panose="020B0604020202020204" pitchFamily="34" charset="0"/>
              <a:buChar char="•"/>
            </a:pPr>
            <a:r>
              <a:rPr lang="en-US" dirty="0"/>
              <a:t>The majority of predictions are within ±500 or ±1.</a:t>
            </a:r>
          </a:p>
        </p:txBody>
      </p:sp>
      <p:sp>
        <p:nvSpPr>
          <p:cNvPr id="2" name="Slide Number Placeholder 1">
            <a:extLst>
              <a:ext uri="{FF2B5EF4-FFF2-40B4-BE49-F238E27FC236}">
                <a16:creationId xmlns:a16="http://schemas.microsoft.com/office/drawing/2014/main" id="{9FE1CCEE-5676-4586-8866-FA5BE5CA59D6}"/>
              </a:ext>
            </a:extLst>
          </p:cNvPr>
          <p:cNvSpPr>
            <a:spLocks noGrp="1"/>
          </p:cNvSpPr>
          <p:nvPr>
            <p:ph type="sldNum" sz="quarter" idx="10"/>
          </p:nvPr>
        </p:nvSpPr>
        <p:spPr bwMode="grayWhite"/>
        <p:txBody>
          <a:bodyPr/>
          <a:lstStyle/>
          <a:p>
            <a:fld id="{D495E168-DA5E-4888-8D8A-92B118324C14}" type="slidenum">
              <a:rPr lang="ru-RU" smtClean="0"/>
              <a:pPr/>
              <a:t>13</a:t>
            </a:fld>
            <a:endParaRPr lang="ru-RU" dirty="0"/>
          </a:p>
        </p:txBody>
      </p:sp>
      <p:pic>
        <p:nvPicPr>
          <p:cNvPr id="11" name="Picture 10">
            <a:extLst>
              <a:ext uri="{FF2B5EF4-FFF2-40B4-BE49-F238E27FC236}">
                <a16:creationId xmlns:a16="http://schemas.microsoft.com/office/drawing/2014/main" id="{5DCC9BE2-89D3-4A3C-8A49-BC9CDC94CC4D}"/>
              </a:ext>
            </a:extLst>
          </p:cNvPr>
          <p:cNvPicPr/>
          <p:nvPr/>
        </p:nvPicPr>
        <p:blipFill>
          <a:blip r:embed="rId6"/>
          <a:srcRect/>
          <a:stretch/>
        </p:blipFill>
        <p:spPr>
          <a:xfrm>
            <a:off x="5728867" y="3796671"/>
            <a:ext cx="4760156" cy="2935952"/>
          </a:xfrm>
          <a:prstGeom prst="rect">
            <a:avLst/>
          </a:prstGeom>
        </p:spPr>
      </p:pic>
      <p:sp>
        <p:nvSpPr>
          <p:cNvPr id="3" name="TextBox 2">
            <a:extLst>
              <a:ext uri="{FF2B5EF4-FFF2-40B4-BE49-F238E27FC236}">
                <a16:creationId xmlns:a16="http://schemas.microsoft.com/office/drawing/2014/main" id="{622F8644-B331-4F1A-AF8D-259305C2B793}"/>
              </a:ext>
            </a:extLst>
          </p:cNvPr>
          <p:cNvSpPr txBox="1"/>
          <p:nvPr/>
        </p:nvSpPr>
        <p:spPr>
          <a:xfrm>
            <a:off x="6855948" y="3427339"/>
            <a:ext cx="1672189" cy="369332"/>
          </a:xfrm>
          <a:prstGeom prst="rect">
            <a:avLst/>
          </a:prstGeom>
          <a:noFill/>
        </p:spPr>
        <p:txBody>
          <a:bodyPr wrap="none" rtlCol="0">
            <a:spAutoFit/>
          </a:bodyPr>
          <a:lstStyle/>
          <a:p>
            <a:r>
              <a:rPr lang="en-US" dirty="0">
                <a:solidFill>
                  <a:srgbClr val="FFCD00"/>
                </a:solidFill>
              </a:rPr>
              <a:t>Property Value</a:t>
            </a:r>
          </a:p>
        </p:txBody>
      </p:sp>
      <p:sp>
        <p:nvSpPr>
          <p:cNvPr id="6" name="TextBox 5">
            <a:extLst>
              <a:ext uri="{FF2B5EF4-FFF2-40B4-BE49-F238E27FC236}">
                <a16:creationId xmlns:a16="http://schemas.microsoft.com/office/drawing/2014/main" id="{BA42F999-185E-4544-BFB0-DB2B6478AF5B}"/>
              </a:ext>
            </a:extLst>
          </p:cNvPr>
          <p:cNvSpPr txBox="1"/>
          <p:nvPr/>
        </p:nvSpPr>
        <p:spPr>
          <a:xfrm>
            <a:off x="5203038" y="123716"/>
            <a:ext cx="1555234" cy="369332"/>
          </a:xfrm>
          <a:prstGeom prst="rect">
            <a:avLst/>
          </a:prstGeom>
          <a:noFill/>
        </p:spPr>
        <p:txBody>
          <a:bodyPr wrap="none" rtlCol="0">
            <a:spAutoFit/>
          </a:bodyPr>
          <a:lstStyle/>
          <a:p>
            <a:r>
              <a:rPr lang="en-US" dirty="0">
                <a:solidFill>
                  <a:srgbClr val="FFCD00"/>
                </a:solidFill>
              </a:rPr>
              <a:t>Monthly Rent</a:t>
            </a:r>
          </a:p>
        </p:txBody>
      </p:sp>
      <p:pic>
        <p:nvPicPr>
          <p:cNvPr id="7" name="Slide 13">
            <a:hlinkClick r:id="" action="ppaction://media"/>
            <a:extLst>
              <a:ext uri="{FF2B5EF4-FFF2-40B4-BE49-F238E27FC236}">
                <a16:creationId xmlns:a16="http://schemas.microsoft.com/office/drawing/2014/main" id="{AF4E7AC1-2BB1-4195-B314-0096F27396D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681430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6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CONCLUSIONS</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fontScale="92500" lnSpcReduction="20000"/>
          </a:bodyPr>
          <a:lstStyle/>
          <a:p>
            <a:r>
              <a:rPr lang="en-US" dirty="0"/>
              <a:t>Useful tool to classify a property as overvalued, undervalued, or just right.</a:t>
            </a:r>
            <a:endParaRPr lang="ru-RU" dirty="0"/>
          </a:p>
        </p:txBody>
      </p:sp>
      <p:sp>
        <p:nvSpPr>
          <p:cNvPr id="4" name="Text Placeholder 3">
            <a:extLst>
              <a:ext uri="{FF2B5EF4-FFF2-40B4-BE49-F238E27FC236}">
                <a16:creationId xmlns:a16="http://schemas.microsoft.com/office/drawing/2014/main" id="{A88F02AC-2ACE-4B6E-9181-99EBB08906BB}"/>
              </a:ext>
            </a:extLst>
          </p:cNvPr>
          <p:cNvSpPr>
            <a:spLocks noGrp="1"/>
          </p:cNvSpPr>
          <p:nvPr>
            <p:ph type="body" sz="quarter" idx="15"/>
          </p:nvPr>
        </p:nvSpPr>
        <p:spPr/>
        <p:txBody>
          <a:bodyPr>
            <a:noAutofit/>
          </a:bodyPr>
          <a:lstStyle/>
          <a:p>
            <a:r>
              <a:rPr lang="en-US" dirty="0"/>
              <a:t>The vast majority of predictions fell in line with what we expected.</a:t>
            </a:r>
          </a:p>
          <a:p>
            <a:r>
              <a:rPr lang="en-US" dirty="0"/>
              <a:t>Data can easily be adapted for other states.</a:t>
            </a:r>
          </a:p>
          <a:p>
            <a:r>
              <a:rPr lang="en-US" dirty="0"/>
              <a:t>Model can be refined over time – when 2019 data comes out, can easily be run again to adapt to changes in the housing market over time.</a:t>
            </a:r>
          </a:p>
          <a:p>
            <a:r>
              <a:rPr lang="en-US" dirty="0"/>
              <a:t>Care must be taken not to use the model as gospel.</a:t>
            </a:r>
          </a:p>
        </p:txBody>
      </p:sp>
      <p:pic>
        <p:nvPicPr>
          <p:cNvPr id="14" name="Picture Placeholder 13" descr="Futuristic Design Office Building Against Clear Sky">
            <a:extLst>
              <a:ext uri="{FF2B5EF4-FFF2-40B4-BE49-F238E27FC236}">
                <a16:creationId xmlns:a16="http://schemas.microsoft.com/office/drawing/2014/main" id="{1E9B5A50-F85D-49E6-9C85-597319470577}"/>
              </a:ext>
            </a:extLst>
          </p:cNvPr>
          <p:cNvPicPr>
            <a:picLocks noGrp="1" noChangeAspect="1"/>
          </p:cNvPicPr>
          <p:nvPr>
            <p:ph type="pic" sz="quarter" idx="16"/>
          </p:nvPr>
        </p:nvPicPr>
        <p:blipFill rotWithShape="1">
          <a:blip r:embed="rId5"/>
          <a:srcRect l="17163" t="7596" r="21154"/>
          <a:stretch/>
        </p:blipFill>
        <p:spPr>
          <a:xfrm>
            <a:off x="5519738" y="0"/>
            <a:ext cx="6103621" cy="6858000"/>
          </a:xfrm>
        </p:spPr>
      </p:pic>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14</a:t>
            </a:fld>
            <a:endParaRPr lang="ru-RU" dirty="0"/>
          </a:p>
        </p:txBody>
      </p:sp>
      <p:pic>
        <p:nvPicPr>
          <p:cNvPr id="3" name="Slide 14">
            <a:hlinkClick r:id="" action="ppaction://media"/>
            <a:extLst>
              <a:ext uri="{FF2B5EF4-FFF2-40B4-BE49-F238E27FC236}">
                <a16:creationId xmlns:a16="http://schemas.microsoft.com/office/drawing/2014/main" id="{43902FF3-E4F8-4D40-8347-845D5F118AD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64750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2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Placeholder 22" descr="Low Angle View of Office Building Against Blue Sky">
            <a:extLst>
              <a:ext uri="{FF2B5EF4-FFF2-40B4-BE49-F238E27FC236}">
                <a16:creationId xmlns:a16="http://schemas.microsoft.com/office/drawing/2014/main" id="{40946D55-3A70-4E32-99AB-8D71063AAEDE}"/>
              </a:ext>
            </a:extLst>
          </p:cNvPr>
          <p:cNvPicPr>
            <a:picLocks noGrp="1" noChangeAspect="1"/>
          </p:cNvPicPr>
          <p:nvPr>
            <p:ph type="pic" sz="quarter" idx="26"/>
          </p:nvPr>
        </p:nvPicPr>
        <p:blipFill rotWithShape="1">
          <a:blip r:embed="rId5"/>
          <a:srcRect l="2749" r="2749"/>
          <a:stretch/>
        </p:blipFill>
        <p:spPr/>
      </p:pic>
      <p:sp>
        <p:nvSpPr>
          <p:cNvPr id="2" name="Title 1">
            <a:extLst>
              <a:ext uri="{FF2B5EF4-FFF2-40B4-BE49-F238E27FC236}">
                <a16:creationId xmlns:a16="http://schemas.microsoft.com/office/drawing/2014/main" id="{D110F751-9975-4653-9855-BA1C7499B75F}"/>
              </a:ext>
            </a:extLst>
          </p:cNvPr>
          <p:cNvSpPr>
            <a:spLocks noGrp="1"/>
          </p:cNvSpPr>
          <p:nvPr>
            <p:ph type="title"/>
          </p:nvPr>
        </p:nvSpPr>
        <p:spPr/>
        <p:txBody>
          <a:bodyPr/>
          <a:lstStyle/>
          <a:p>
            <a:r>
              <a:rPr lang="en-US" dirty="0"/>
              <a:t>THANK</a:t>
            </a:r>
            <a:br>
              <a:rPr lang="en-US" dirty="0"/>
            </a:br>
            <a:r>
              <a:rPr lang="en-US" dirty="0"/>
              <a:t>YOU</a:t>
            </a:r>
            <a:endParaRPr lang="ru-RU" dirty="0"/>
          </a:p>
        </p:txBody>
      </p:sp>
      <p:sp>
        <p:nvSpPr>
          <p:cNvPr id="3" name="Text Placeholder 2">
            <a:extLst>
              <a:ext uri="{FF2B5EF4-FFF2-40B4-BE49-F238E27FC236}">
                <a16:creationId xmlns:a16="http://schemas.microsoft.com/office/drawing/2014/main" id="{83BBFE92-CA4F-4673-B4D5-7FFF88E819E8}"/>
              </a:ext>
            </a:extLst>
          </p:cNvPr>
          <p:cNvSpPr>
            <a:spLocks noGrp="1"/>
          </p:cNvSpPr>
          <p:nvPr>
            <p:ph type="body" sz="quarter" idx="13"/>
          </p:nvPr>
        </p:nvSpPr>
        <p:spPr/>
        <p:txBody>
          <a:bodyPr/>
          <a:lstStyle/>
          <a:p>
            <a:r>
              <a:rPr lang="en-US" dirty="0"/>
              <a:t>Kyle</a:t>
            </a:r>
          </a:p>
          <a:p>
            <a:r>
              <a:rPr lang="en-US" dirty="0"/>
              <a:t>Morris</a:t>
            </a:r>
            <a:endParaRPr lang="ru-RU" dirty="0"/>
          </a:p>
        </p:txBody>
      </p:sp>
      <p:sp>
        <p:nvSpPr>
          <p:cNvPr id="9" name="Text Placeholder 8">
            <a:extLst>
              <a:ext uri="{FF2B5EF4-FFF2-40B4-BE49-F238E27FC236}">
                <a16:creationId xmlns:a16="http://schemas.microsoft.com/office/drawing/2014/main" id="{AE673424-1521-4ECB-BC19-D062786A9ED3}"/>
              </a:ext>
            </a:extLst>
          </p:cNvPr>
          <p:cNvSpPr>
            <a:spLocks noGrp="1"/>
          </p:cNvSpPr>
          <p:nvPr>
            <p:ph type="body" sz="quarter" idx="25"/>
          </p:nvPr>
        </p:nvSpPr>
        <p:spPr>
          <a:xfrm>
            <a:off x="7008780" y="4798345"/>
            <a:ext cx="4367531" cy="288000"/>
          </a:xfrm>
        </p:spPr>
        <p:txBody>
          <a:bodyPr/>
          <a:lstStyle/>
          <a:p>
            <a:r>
              <a:rPr lang="en-US" dirty="0"/>
              <a:t>Email</a:t>
            </a:r>
            <a:endParaRPr lang="ru-RU" dirty="0"/>
          </a:p>
        </p:txBody>
      </p:sp>
      <p:sp>
        <p:nvSpPr>
          <p:cNvPr id="8" name="Text Placeholder 7">
            <a:extLst>
              <a:ext uri="{FF2B5EF4-FFF2-40B4-BE49-F238E27FC236}">
                <a16:creationId xmlns:a16="http://schemas.microsoft.com/office/drawing/2014/main" id="{1E9D6192-3994-44C6-93B4-D248EEE931D9}"/>
              </a:ext>
            </a:extLst>
          </p:cNvPr>
          <p:cNvSpPr>
            <a:spLocks noGrp="1"/>
          </p:cNvSpPr>
          <p:nvPr>
            <p:ph type="body" sz="quarter" idx="24"/>
          </p:nvPr>
        </p:nvSpPr>
        <p:spPr>
          <a:xfrm>
            <a:off x="5455755" y="5018166"/>
            <a:ext cx="5920556" cy="474519"/>
          </a:xfrm>
        </p:spPr>
        <p:txBody>
          <a:bodyPr/>
          <a:lstStyle/>
          <a:p>
            <a:r>
              <a:rPr lang="en-US" dirty="0"/>
              <a:t>kymorris@my365.Bellevue.edu</a:t>
            </a:r>
            <a:endParaRPr lang="ru-RU" dirty="0"/>
          </a:p>
        </p:txBody>
      </p:sp>
      <p:pic>
        <p:nvPicPr>
          <p:cNvPr id="4" name="Slide 15">
            <a:hlinkClick r:id="" action="ppaction://media"/>
            <a:extLst>
              <a:ext uri="{FF2B5EF4-FFF2-40B4-BE49-F238E27FC236}">
                <a16:creationId xmlns:a16="http://schemas.microsoft.com/office/drawing/2014/main" id="{ADC331D8-67E5-4D3D-A2AD-F58D57E495B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314201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4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Futuristic Design Office Building Against Clear Sky">
            <a:extLst>
              <a:ext uri="{FF2B5EF4-FFF2-40B4-BE49-F238E27FC236}">
                <a16:creationId xmlns:a16="http://schemas.microsoft.com/office/drawing/2014/main" id="{BD519751-E686-4F24-9C8F-C439D8581B8C}"/>
              </a:ext>
            </a:extLst>
          </p:cNvPr>
          <p:cNvPicPr>
            <a:picLocks noGrp="1" noChangeAspect="1"/>
          </p:cNvPicPr>
          <p:nvPr>
            <p:ph type="pic" sz="quarter" idx="16"/>
          </p:nvPr>
        </p:nvPicPr>
        <p:blipFill rotWithShape="1">
          <a:blip r:embed="rId5"/>
          <a:srcRect l="10743" t="17230" r="27972"/>
          <a:stretch/>
        </p:blipFill>
        <p:spPr>
          <a:xfrm>
            <a:off x="0" y="404811"/>
            <a:ext cx="6108872" cy="5485128"/>
          </a:xfrm>
        </p:spPr>
      </p:pic>
      <p:sp>
        <p:nvSpPr>
          <p:cNvPr id="5" name="Title 4">
            <a:extLst>
              <a:ext uri="{FF2B5EF4-FFF2-40B4-BE49-F238E27FC236}">
                <a16:creationId xmlns:a16="http://schemas.microsoft.com/office/drawing/2014/main" id="{20B93806-769F-4C20-A684-CA4CB5BB858C}"/>
              </a:ext>
            </a:extLst>
          </p:cNvPr>
          <p:cNvSpPr>
            <a:spLocks noGrp="1"/>
          </p:cNvSpPr>
          <p:nvPr>
            <p:ph type="title"/>
          </p:nvPr>
        </p:nvSpPr>
        <p:spPr/>
        <p:txBody>
          <a:bodyPr>
            <a:normAutofit/>
          </a:bodyPr>
          <a:lstStyle/>
          <a:p>
            <a:r>
              <a:rPr lang="en-US" dirty="0"/>
              <a:t>INTRODUCTION</a:t>
            </a:r>
            <a:endParaRPr lang="ru-RU" dirty="0"/>
          </a:p>
        </p:txBody>
      </p:sp>
      <p:sp>
        <p:nvSpPr>
          <p:cNvPr id="6" name="Text Placeholder 5">
            <a:extLst>
              <a:ext uri="{FF2B5EF4-FFF2-40B4-BE49-F238E27FC236}">
                <a16:creationId xmlns:a16="http://schemas.microsoft.com/office/drawing/2014/main" id="{E7292DFE-EBA3-4DB2-A2C7-1810115565E7}"/>
              </a:ext>
            </a:extLst>
          </p:cNvPr>
          <p:cNvSpPr>
            <a:spLocks noGrp="1"/>
          </p:cNvSpPr>
          <p:nvPr>
            <p:ph type="body" sz="quarter" idx="13"/>
          </p:nvPr>
        </p:nvSpPr>
        <p:spPr/>
        <p:txBody>
          <a:bodyPr>
            <a:normAutofit/>
          </a:bodyPr>
          <a:lstStyle/>
          <a:p>
            <a:r>
              <a:rPr lang="en-US" dirty="0"/>
              <a:t>On Analysis of the Housing Market in Florida</a:t>
            </a:r>
            <a:endParaRPr lang="ru-RU" dirty="0"/>
          </a:p>
        </p:txBody>
      </p:sp>
      <p:sp>
        <p:nvSpPr>
          <p:cNvPr id="4" name="Text Placeholder 3">
            <a:extLst>
              <a:ext uri="{FF2B5EF4-FFF2-40B4-BE49-F238E27FC236}">
                <a16:creationId xmlns:a16="http://schemas.microsoft.com/office/drawing/2014/main" id="{7E209D92-7413-44EE-BC90-ECE50DA3158D}"/>
              </a:ext>
            </a:extLst>
          </p:cNvPr>
          <p:cNvSpPr>
            <a:spLocks noGrp="1"/>
          </p:cNvSpPr>
          <p:nvPr>
            <p:ph type="body" sz="quarter" idx="15"/>
          </p:nvPr>
        </p:nvSpPr>
        <p:spPr/>
        <p:txBody>
          <a:bodyPr/>
          <a:lstStyle/>
          <a:p>
            <a:r>
              <a:rPr lang="en-US" dirty="0"/>
              <a:t>Where our Data came from</a:t>
            </a:r>
          </a:p>
          <a:p>
            <a:r>
              <a:rPr lang="en-US" dirty="0"/>
              <a:t>How we validated and cleaned our Data.</a:t>
            </a:r>
          </a:p>
          <a:p>
            <a:r>
              <a:rPr lang="en-US" dirty="0"/>
              <a:t>How the most important features were selected.</a:t>
            </a:r>
          </a:p>
          <a:p>
            <a:r>
              <a:rPr lang="en-US" dirty="0"/>
              <a:t>How the model was created.</a:t>
            </a:r>
          </a:p>
          <a:p>
            <a:r>
              <a:rPr lang="en-US" dirty="0"/>
              <a:t>How the parameters of our model looked.</a:t>
            </a:r>
          </a:p>
          <a:p>
            <a:r>
              <a:rPr lang="en-US" dirty="0"/>
              <a:t>What challenges arose?</a:t>
            </a:r>
          </a:p>
          <a:p>
            <a:r>
              <a:rPr lang="en-US" dirty="0"/>
              <a:t>What did our final model look like?</a:t>
            </a:r>
          </a:p>
          <a:p>
            <a:r>
              <a:rPr lang="en-US" dirty="0"/>
              <a:t>How did the model compare to the actual data?</a:t>
            </a:r>
          </a:p>
          <a:p>
            <a:r>
              <a:rPr lang="en-US" dirty="0"/>
              <a:t>What can we conclude?</a:t>
            </a:r>
          </a:p>
        </p:txBody>
      </p:sp>
      <p:sp>
        <p:nvSpPr>
          <p:cNvPr id="2" name="Slide Number Placeholder 1">
            <a:extLst>
              <a:ext uri="{FF2B5EF4-FFF2-40B4-BE49-F238E27FC236}">
                <a16:creationId xmlns:a16="http://schemas.microsoft.com/office/drawing/2014/main" id="{638DCF8F-466A-4FC0-91DF-33EF070ED3F1}"/>
              </a:ext>
            </a:extLst>
          </p:cNvPr>
          <p:cNvSpPr>
            <a:spLocks noGrp="1"/>
          </p:cNvSpPr>
          <p:nvPr>
            <p:ph type="sldNum" sz="quarter" idx="10"/>
          </p:nvPr>
        </p:nvSpPr>
        <p:spPr/>
        <p:txBody>
          <a:bodyPr/>
          <a:lstStyle/>
          <a:p>
            <a:fld id="{D495E168-DA5E-4888-8D8A-92B118324C14}" type="slidenum">
              <a:rPr lang="ru-RU" smtClean="0"/>
              <a:pPr/>
              <a:t>2</a:t>
            </a:fld>
            <a:endParaRPr lang="ru-RU" dirty="0"/>
          </a:p>
        </p:txBody>
      </p:sp>
      <p:pic>
        <p:nvPicPr>
          <p:cNvPr id="3" name="Slide 2">
            <a:hlinkClick r:id="" action="ppaction://media"/>
            <a:extLst>
              <a:ext uri="{FF2B5EF4-FFF2-40B4-BE49-F238E27FC236}">
                <a16:creationId xmlns:a16="http://schemas.microsoft.com/office/drawing/2014/main" id="{3E573C9D-D03E-41C9-A381-53BB684B6FC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419383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24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PROBLEM</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p:txBody>
          <a:bodyPr>
            <a:normAutofit fontScale="92500" lnSpcReduction="20000"/>
          </a:bodyPr>
          <a:lstStyle/>
          <a:p>
            <a:r>
              <a:rPr lang="en-US" dirty="0"/>
              <a:t>Given the attributes of a home, can we predict the fair market value of the residence?</a:t>
            </a:r>
            <a:endParaRPr lang="ru-RU" dirty="0"/>
          </a:p>
        </p:txBody>
      </p:sp>
      <p:sp>
        <p:nvSpPr>
          <p:cNvPr id="4" name="Text Placeholder 3">
            <a:extLst>
              <a:ext uri="{FF2B5EF4-FFF2-40B4-BE49-F238E27FC236}">
                <a16:creationId xmlns:a16="http://schemas.microsoft.com/office/drawing/2014/main" id="{A88F02AC-2ACE-4B6E-9181-99EBB08906BB}"/>
              </a:ext>
            </a:extLst>
          </p:cNvPr>
          <p:cNvSpPr>
            <a:spLocks noGrp="1"/>
          </p:cNvSpPr>
          <p:nvPr>
            <p:ph type="body" sz="quarter" idx="15"/>
          </p:nvPr>
        </p:nvSpPr>
        <p:spPr/>
        <p:txBody>
          <a:bodyPr>
            <a:noAutofit/>
          </a:bodyPr>
          <a:lstStyle/>
          <a:p>
            <a:r>
              <a:rPr lang="en-US" dirty="0"/>
              <a:t>The information came from the Census bureau directly.</a:t>
            </a:r>
          </a:p>
          <a:p>
            <a:r>
              <a:rPr lang="en-US" dirty="0"/>
              <a:t>While data is available for all 50 states, the District of Columbia, and Puerto Rico, this model is focused on the Florida portion.</a:t>
            </a:r>
          </a:p>
          <a:p>
            <a:r>
              <a:rPr lang="en-US" dirty="0"/>
              <a:t>The 2018 data is utilized. While we can adjust for inflation and incorporate multiple year’s worth of data in the analysis, only the most recent data will be used.</a:t>
            </a:r>
          </a:p>
        </p:txBody>
      </p:sp>
      <p:pic>
        <p:nvPicPr>
          <p:cNvPr id="14" name="Picture Placeholder 13" descr="Futuristic Design Office Building Against Clear Sky">
            <a:extLst>
              <a:ext uri="{FF2B5EF4-FFF2-40B4-BE49-F238E27FC236}">
                <a16:creationId xmlns:a16="http://schemas.microsoft.com/office/drawing/2014/main" id="{1E9B5A50-F85D-49E6-9C85-597319470577}"/>
              </a:ext>
            </a:extLst>
          </p:cNvPr>
          <p:cNvPicPr>
            <a:picLocks noGrp="1" noChangeAspect="1"/>
          </p:cNvPicPr>
          <p:nvPr>
            <p:ph type="pic" sz="quarter" idx="16"/>
          </p:nvPr>
        </p:nvPicPr>
        <p:blipFill rotWithShape="1">
          <a:blip r:embed="rId5"/>
          <a:srcRect l="17163" t="7596" r="21154"/>
          <a:stretch/>
        </p:blipFill>
        <p:spPr>
          <a:xfrm>
            <a:off x="5519738" y="0"/>
            <a:ext cx="6103621" cy="6858000"/>
          </a:xfrm>
        </p:spPr>
      </p:pic>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3</a:t>
            </a:fld>
            <a:endParaRPr lang="ru-RU" dirty="0"/>
          </a:p>
        </p:txBody>
      </p:sp>
      <p:pic>
        <p:nvPicPr>
          <p:cNvPr id="3" name="Slide 3">
            <a:hlinkClick r:id="" action="ppaction://media"/>
            <a:extLst>
              <a:ext uri="{FF2B5EF4-FFF2-40B4-BE49-F238E27FC236}">
                <a16:creationId xmlns:a16="http://schemas.microsoft.com/office/drawing/2014/main" id="{C2F1863B-1F21-496C-96C6-568E55E41A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736797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6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Low Angle View of Office Building Against Clear Sky">
            <a:extLst>
              <a:ext uri="{FF2B5EF4-FFF2-40B4-BE49-F238E27FC236}">
                <a16:creationId xmlns:a16="http://schemas.microsoft.com/office/drawing/2014/main" id="{98E1357B-90EC-4F60-BE24-5671EC46D030}"/>
              </a:ext>
            </a:extLst>
          </p:cNvPr>
          <p:cNvPicPr>
            <a:picLocks noGrp="1" noChangeAspect="1"/>
          </p:cNvPicPr>
          <p:nvPr>
            <p:ph type="pic" sz="quarter" idx="14"/>
          </p:nvPr>
        </p:nvPicPr>
        <p:blipFill rotWithShape="1">
          <a:blip r:embed="rId5"/>
          <a:srcRect t="13926" b="13926"/>
          <a:stretch/>
        </p:blipFill>
        <p:spPr/>
      </p:pic>
      <p:sp>
        <p:nvSpPr>
          <p:cNvPr id="2" name="Title 1">
            <a:extLst>
              <a:ext uri="{FF2B5EF4-FFF2-40B4-BE49-F238E27FC236}">
                <a16:creationId xmlns:a16="http://schemas.microsoft.com/office/drawing/2014/main" id="{CFA21564-E2C8-443F-8E07-E59DFA5BC6DF}"/>
              </a:ext>
            </a:extLst>
          </p:cNvPr>
          <p:cNvSpPr>
            <a:spLocks noGrp="1"/>
          </p:cNvSpPr>
          <p:nvPr>
            <p:ph type="title"/>
          </p:nvPr>
        </p:nvSpPr>
        <p:spPr/>
        <p:txBody>
          <a:bodyPr/>
          <a:lstStyle/>
          <a:p>
            <a:r>
              <a:rPr lang="en-US" dirty="0"/>
              <a:t>DATA SOURCE</a:t>
            </a:r>
            <a:endParaRPr lang="ru-RU" dirty="0"/>
          </a:p>
        </p:txBody>
      </p:sp>
      <p:sp>
        <p:nvSpPr>
          <p:cNvPr id="5" name="Text Placeholder 4">
            <a:extLst>
              <a:ext uri="{FF2B5EF4-FFF2-40B4-BE49-F238E27FC236}">
                <a16:creationId xmlns:a16="http://schemas.microsoft.com/office/drawing/2014/main" id="{02A2A374-6D41-4D06-9363-30924664025A}"/>
              </a:ext>
            </a:extLst>
          </p:cNvPr>
          <p:cNvSpPr>
            <a:spLocks noGrp="1"/>
          </p:cNvSpPr>
          <p:nvPr>
            <p:ph type="body" sz="quarter" idx="13"/>
          </p:nvPr>
        </p:nvSpPr>
        <p:spPr/>
        <p:txBody>
          <a:bodyPr/>
          <a:lstStyle/>
          <a:p>
            <a:r>
              <a:rPr lang="en-US" dirty="0"/>
              <a:t>2018 American Community Survey by the US Census Bureau</a:t>
            </a:r>
            <a:endParaRPr lang="ru-RU" dirty="0"/>
          </a:p>
        </p:txBody>
      </p:sp>
      <p:sp>
        <p:nvSpPr>
          <p:cNvPr id="3" name="Slide Number Placeholder 2">
            <a:extLst>
              <a:ext uri="{FF2B5EF4-FFF2-40B4-BE49-F238E27FC236}">
                <a16:creationId xmlns:a16="http://schemas.microsoft.com/office/drawing/2014/main" id="{EA534D36-FD98-42BC-977C-D6843E425B7B}"/>
              </a:ext>
            </a:extLst>
          </p:cNvPr>
          <p:cNvSpPr>
            <a:spLocks noGrp="1"/>
          </p:cNvSpPr>
          <p:nvPr>
            <p:ph type="sldNum" sz="quarter" idx="10"/>
          </p:nvPr>
        </p:nvSpPr>
        <p:spPr/>
        <p:txBody>
          <a:bodyPr/>
          <a:lstStyle/>
          <a:p>
            <a:fld id="{D495E168-DA5E-4888-8D8A-92B118324C14}" type="slidenum">
              <a:rPr lang="ru-RU" smtClean="0"/>
              <a:pPr/>
              <a:t>4</a:t>
            </a:fld>
            <a:endParaRPr lang="ru-RU" dirty="0"/>
          </a:p>
        </p:txBody>
      </p:sp>
      <p:pic>
        <p:nvPicPr>
          <p:cNvPr id="4" name="Slide 4">
            <a:hlinkClick r:id="" action="ppaction://media"/>
            <a:extLst>
              <a:ext uri="{FF2B5EF4-FFF2-40B4-BE49-F238E27FC236}">
                <a16:creationId xmlns:a16="http://schemas.microsoft.com/office/drawing/2014/main" id="{36293AD1-C8F6-488E-B51B-C5B1049D095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874201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2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719E0E7-CFBA-48B5-AA1B-EA5B887F6650}"/>
              </a:ext>
            </a:extLst>
          </p:cNvPr>
          <p:cNvSpPr>
            <a:spLocks noGrp="1"/>
          </p:cNvSpPr>
          <p:nvPr>
            <p:ph type="title"/>
          </p:nvPr>
        </p:nvSpPr>
        <p:spPr bwMode="grayWhite"/>
        <p:txBody>
          <a:bodyPr/>
          <a:lstStyle/>
          <a:p>
            <a:r>
              <a:rPr lang="en-US" dirty="0"/>
              <a:t>DATA CLEANING</a:t>
            </a:r>
            <a:endParaRPr lang="ru-RU" dirty="0"/>
          </a:p>
        </p:txBody>
      </p:sp>
      <p:sp>
        <p:nvSpPr>
          <p:cNvPr id="9" name="Text Placeholder 8">
            <a:extLst>
              <a:ext uri="{FF2B5EF4-FFF2-40B4-BE49-F238E27FC236}">
                <a16:creationId xmlns:a16="http://schemas.microsoft.com/office/drawing/2014/main" id="{0658B4B7-2667-479D-90A8-706DAAA9ADB9}"/>
              </a:ext>
            </a:extLst>
          </p:cNvPr>
          <p:cNvSpPr>
            <a:spLocks noGrp="1"/>
          </p:cNvSpPr>
          <p:nvPr>
            <p:ph type="body" sz="quarter" idx="13"/>
          </p:nvPr>
        </p:nvSpPr>
        <p:spPr bwMode="grayWhite"/>
        <p:txBody>
          <a:bodyPr>
            <a:normAutofit/>
          </a:bodyPr>
          <a:lstStyle/>
          <a:p>
            <a:r>
              <a:rPr lang="en-US" dirty="0"/>
              <a:t>3 categories of variables were identified for the purposes of missing numbers:</a:t>
            </a:r>
            <a:endParaRPr lang="ru-RU" dirty="0"/>
          </a:p>
        </p:txBody>
      </p:sp>
      <p:sp>
        <p:nvSpPr>
          <p:cNvPr id="4" name="Text Placeholder 3">
            <a:extLst>
              <a:ext uri="{FF2B5EF4-FFF2-40B4-BE49-F238E27FC236}">
                <a16:creationId xmlns:a16="http://schemas.microsoft.com/office/drawing/2014/main" id="{DCA4BA4B-DB5E-418C-8309-2ED941800B3E}"/>
              </a:ext>
            </a:extLst>
          </p:cNvPr>
          <p:cNvSpPr>
            <a:spLocks noGrp="1"/>
          </p:cNvSpPr>
          <p:nvPr>
            <p:ph type="body" idx="1"/>
          </p:nvPr>
        </p:nvSpPr>
        <p:spPr bwMode="grayWhite"/>
        <p:txBody>
          <a:bodyPr/>
          <a:lstStyle/>
          <a:p>
            <a:r>
              <a:rPr lang="en-US" dirty="0"/>
              <a:t>0 As Valid Value</a:t>
            </a:r>
            <a:endParaRPr lang="ru-RU" dirty="0"/>
          </a:p>
        </p:txBody>
      </p:sp>
      <p:sp>
        <p:nvSpPr>
          <p:cNvPr id="6" name="Text Placeholder 5">
            <a:extLst>
              <a:ext uri="{FF2B5EF4-FFF2-40B4-BE49-F238E27FC236}">
                <a16:creationId xmlns:a16="http://schemas.microsoft.com/office/drawing/2014/main" id="{FA6EDE3F-FD3C-4A2C-837A-5B3420BD5E75}"/>
              </a:ext>
            </a:extLst>
          </p:cNvPr>
          <p:cNvSpPr>
            <a:spLocks noGrp="1"/>
          </p:cNvSpPr>
          <p:nvPr>
            <p:ph type="body" sz="quarter" idx="20"/>
          </p:nvPr>
        </p:nvSpPr>
        <p:spPr bwMode="grayWhite"/>
        <p:txBody>
          <a:bodyPr>
            <a:noAutofit/>
          </a:bodyPr>
          <a:lstStyle/>
          <a:p>
            <a:pPr>
              <a:lnSpc>
                <a:spcPct val="110000"/>
              </a:lnSpc>
            </a:pPr>
            <a:r>
              <a:rPr lang="en-US" dirty="0"/>
              <a:t>['BDSP', 'HUGCL', 'NPP', 'NR', 'NRC', 'PARTNER', 'PSF', 'R18', 'R60', 'R65', 'SRNT', 'SSMC', 'SVAL’]</a:t>
            </a:r>
          </a:p>
          <a:p>
            <a:pPr>
              <a:lnSpc>
                <a:spcPct val="110000"/>
              </a:lnSpc>
            </a:pPr>
            <a:r>
              <a:rPr lang="en-US" dirty="0"/>
              <a:t>-1 was used for missing values since 0 was a valid response.</a:t>
            </a:r>
          </a:p>
          <a:p>
            <a:pPr>
              <a:lnSpc>
                <a:spcPct val="110000"/>
              </a:lnSpc>
            </a:pPr>
            <a:r>
              <a:rPr lang="en-US" dirty="0"/>
              <a:t>These columns were categorical variables coded as numbers and so the mean would not make sense.</a:t>
            </a:r>
          </a:p>
        </p:txBody>
      </p:sp>
      <p:sp>
        <p:nvSpPr>
          <p:cNvPr id="5" name="Text Placeholder 4">
            <a:extLst>
              <a:ext uri="{FF2B5EF4-FFF2-40B4-BE49-F238E27FC236}">
                <a16:creationId xmlns:a16="http://schemas.microsoft.com/office/drawing/2014/main" id="{A92CB9BD-51FF-4C3D-BDD7-A004B05B152F}"/>
              </a:ext>
            </a:extLst>
          </p:cNvPr>
          <p:cNvSpPr>
            <a:spLocks noGrp="1"/>
          </p:cNvSpPr>
          <p:nvPr>
            <p:ph type="body" idx="18"/>
          </p:nvPr>
        </p:nvSpPr>
        <p:spPr bwMode="grayWhite"/>
        <p:txBody>
          <a:bodyPr/>
          <a:lstStyle/>
          <a:p>
            <a:r>
              <a:rPr lang="en-US" dirty="0"/>
              <a:t>Mean Appropriate</a:t>
            </a:r>
            <a:endParaRPr lang="ru-RU" dirty="0"/>
          </a:p>
        </p:txBody>
      </p:sp>
      <p:sp>
        <p:nvSpPr>
          <p:cNvPr id="7" name="Text Placeholder 6">
            <a:extLst>
              <a:ext uri="{FF2B5EF4-FFF2-40B4-BE49-F238E27FC236}">
                <a16:creationId xmlns:a16="http://schemas.microsoft.com/office/drawing/2014/main" id="{22D6EF90-B98E-4EA6-8AA1-185EE8D4BD25}"/>
              </a:ext>
            </a:extLst>
          </p:cNvPr>
          <p:cNvSpPr>
            <a:spLocks noGrp="1"/>
          </p:cNvSpPr>
          <p:nvPr>
            <p:ph type="body" sz="quarter" idx="21"/>
          </p:nvPr>
        </p:nvSpPr>
        <p:spPr bwMode="grayWhite"/>
        <p:txBody>
          <a:bodyPr>
            <a:noAutofit/>
          </a:bodyPr>
          <a:lstStyle/>
          <a:p>
            <a:pPr>
              <a:lnSpc>
                <a:spcPct val="100000"/>
              </a:lnSpc>
            </a:pPr>
            <a:r>
              <a:rPr lang="en-US" dirty="0"/>
              <a:t>'FINCP', 'OCPIP', 'SMOCP’]</a:t>
            </a:r>
          </a:p>
          <a:p>
            <a:pPr>
              <a:lnSpc>
                <a:spcPct val="100000"/>
              </a:lnSpc>
            </a:pPr>
            <a:r>
              <a:rPr lang="en-US" dirty="0"/>
              <a:t>Since these were actual values (such as monthly rent, average electricity, etc.) and 0 would not be appropriate, the mean was used for these.</a:t>
            </a:r>
          </a:p>
          <a:p>
            <a:pPr>
              <a:lnSpc>
                <a:spcPct val="100000"/>
              </a:lnSpc>
            </a:pPr>
            <a:r>
              <a:rPr lang="en-US" dirty="0"/>
              <a:t>By using the mean, we would avoid creating outliers that would impact the analysis.</a:t>
            </a:r>
          </a:p>
        </p:txBody>
      </p:sp>
      <p:sp>
        <p:nvSpPr>
          <p:cNvPr id="2" name="Slide Number Placeholder 1">
            <a:extLst>
              <a:ext uri="{FF2B5EF4-FFF2-40B4-BE49-F238E27FC236}">
                <a16:creationId xmlns:a16="http://schemas.microsoft.com/office/drawing/2014/main" id="{7D609542-DD6D-4EC5-B1B2-054C2BE79B96}"/>
              </a:ext>
            </a:extLst>
          </p:cNvPr>
          <p:cNvSpPr>
            <a:spLocks noGrp="1"/>
          </p:cNvSpPr>
          <p:nvPr>
            <p:ph type="sldNum" sz="quarter" idx="10"/>
          </p:nvPr>
        </p:nvSpPr>
        <p:spPr bwMode="grayWhite"/>
        <p:txBody>
          <a:bodyPr/>
          <a:lstStyle/>
          <a:p>
            <a:fld id="{D495E168-DA5E-4888-8D8A-92B118324C14}" type="slidenum">
              <a:rPr lang="ru-RU" smtClean="0"/>
              <a:pPr/>
              <a:t>5</a:t>
            </a:fld>
            <a:endParaRPr lang="ru-RU" dirty="0"/>
          </a:p>
        </p:txBody>
      </p:sp>
      <p:sp>
        <p:nvSpPr>
          <p:cNvPr id="10" name="Text Placeholder 4">
            <a:extLst>
              <a:ext uri="{FF2B5EF4-FFF2-40B4-BE49-F238E27FC236}">
                <a16:creationId xmlns:a16="http://schemas.microsoft.com/office/drawing/2014/main" id="{4E6E08FE-5F25-497D-A564-598DA175C47C}"/>
              </a:ext>
            </a:extLst>
          </p:cNvPr>
          <p:cNvSpPr txBox="1">
            <a:spLocks/>
          </p:cNvSpPr>
          <p:nvPr/>
        </p:nvSpPr>
        <p:spPr bwMode="grayWhite">
          <a:xfrm>
            <a:off x="3700576" y="5370375"/>
            <a:ext cx="4365625" cy="454353"/>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700" b="1" kern="1200">
                <a:solidFill>
                  <a:schemeClr val="bg2"/>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dirty="0"/>
              <a:t>All Others</a:t>
            </a:r>
            <a:endParaRPr lang="ru-RU" dirty="0"/>
          </a:p>
        </p:txBody>
      </p:sp>
      <p:sp>
        <p:nvSpPr>
          <p:cNvPr id="11" name="Text Placeholder 6">
            <a:extLst>
              <a:ext uri="{FF2B5EF4-FFF2-40B4-BE49-F238E27FC236}">
                <a16:creationId xmlns:a16="http://schemas.microsoft.com/office/drawing/2014/main" id="{E1704375-9EB2-4086-8E84-C19950B55D14}"/>
              </a:ext>
            </a:extLst>
          </p:cNvPr>
          <p:cNvSpPr txBox="1">
            <a:spLocks/>
          </p:cNvSpPr>
          <p:nvPr/>
        </p:nvSpPr>
        <p:spPr bwMode="grayWhite">
          <a:xfrm>
            <a:off x="3700577" y="5940745"/>
            <a:ext cx="4365625" cy="2333625"/>
          </a:xfrm>
          <a:prstGeom prst="rect">
            <a:avLst/>
          </a:prstGeom>
        </p:spPr>
        <p:txBody>
          <a:bodyPr vert="horz" lIns="91440" tIns="45720" rIns="91440" bIns="45720" rtlCol="0">
            <a:noAutofit/>
          </a:bodyPr>
          <a:lstStyle>
            <a:lvl1pPr marL="180000" indent="-180000" algn="l" defTabSz="914400" rtl="0" eaLnBrk="1" latinLnBrk="0" hangingPunct="1">
              <a:lnSpc>
                <a:spcPct val="90000"/>
              </a:lnSpc>
              <a:spcBef>
                <a:spcPts val="600"/>
              </a:spcBef>
              <a:buClr>
                <a:schemeClr val="bg2"/>
              </a:buClr>
              <a:buFont typeface="Wingdings" panose="05000000000000000000" pitchFamily="2" charset="2"/>
              <a:buChar char="§"/>
              <a:defRPr sz="1400" kern="1200">
                <a:solidFill>
                  <a:schemeClr val="bg1">
                    <a:lumMod val="7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lumOff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dirty="0"/>
              <a:t>0 was an appropriate value for missing values and so it was used.</a:t>
            </a:r>
          </a:p>
        </p:txBody>
      </p:sp>
      <p:pic>
        <p:nvPicPr>
          <p:cNvPr id="3" name="Slide 5">
            <a:hlinkClick r:id="" action="ppaction://media"/>
            <a:extLst>
              <a:ext uri="{FF2B5EF4-FFF2-40B4-BE49-F238E27FC236}">
                <a16:creationId xmlns:a16="http://schemas.microsoft.com/office/drawing/2014/main" id="{005219B7-7382-49A0-8875-EB35CADF618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380028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42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6E3E42-BD20-4379-871F-3E4B83D6838A}"/>
              </a:ext>
            </a:extLst>
          </p:cNvPr>
          <p:cNvSpPr>
            <a:spLocks noGrp="1"/>
          </p:cNvSpPr>
          <p:nvPr>
            <p:ph type="title"/>
          </p:nvPr>
        </p:nvSpPr>
        <p:spPr bwMode="grayWhite">
          <a:xfrm>
            <a:off x="673290" y="1239309"/>
            <a:ext cx="2825496" cy="1524185"/>
          </a:xfrm>
        </p:spPr>
        <p:txBody>
          <a:bodyPr>
            <a:normAutofit/>
          </a:bodyPr>
          <a:lstStyle/>
          <a:p>
            <a:r>
              <a:rPr lang="en-US" dirty="0"/>
              <a:t>INITIAL GRAPHS</a:t>
            </a:r>
            <a:endParaRPr lang="ru-RU" dirty="0"/>
          </a:p>
        </p:txBody>
      </p:sp>
      <p:sp>
        <p:nvSpPr>
          <p:cNvPr id="5" name="Text Placeholder 4">
            <a:extLst>
              <a:ext uri="{FF2B5EF4-FFF2-40B4-BE49-F238E27FC236}">
                <a16:creationId xmlns:a16="http://schemas.microsoft.com/office/drawing/2014/main" id="{342E27BA-7F93-4365-B043-35F6517974F1}"/>
              </a:ext>
            </a:extLst>
          </p:cNvPr>
          <p:cNvSpPr>
            <a:spLocks noGrp="1"/>
          </p:cNvSpPr>
          <p:nvPr>
            <p:ph type="body" sz="quarter" idx="13"/>
          </p:nvPr>
        </p:nvSpPr>
        <p:spPr bwMode="grayWhite"/>
        <p:txBody>
          <a:bodyPr>
            <a:normAutofit/>
          </a:bodyPr>
          <a:lstStyle/>
          <a:p>
            <a:r>
              <a:rPr lang="en-US" dirty="0"/>
              <a:t>Gross Rent had a large spike at 0, while Property Value was positively skewed.</a:t>
            </a:r>
          </a:p>
        </p:txBody>
      </p:sp>
      <p:sp>
        <p:nvSpPr>
          <p:cNvPr id="2" name="Slide Number Placeholder 1">
            <a:extLst>
              <a:ext uri="{FF2B5EF4-FFF2-40B4-BE49-F238E27FC236}">
                <a16:creationId xmlns:a16="http://schemas.microsoft.com/office/drawing/2014/main" id="{9FE1CCEE-5676-4586-8866-FA5BE5CA59D6}"/>
              </a:ext>
            </a:extLst>
          </p:cNvPr>
          <p:cNvSpPr>
            <a:spLocks noGrp="1"/>
          </p:cNvSpPr>
          <p:nvPr>
            <p:ph type="sldNum" sz="quarter" idx="10"/>
          </p:nvPr>
        </p:nvSpPr>
        <p:spPr bwMode="grayWhite"/>
        <p:txBody>
          <a:bodyPr/>
          <a:lstStyle/>
          <a:p>
            <a:fld id="{D495E168-DA5E-4888-8D8A-92B118324C14}" type="slidenum">
              <a:rPr lang="ru-RU" smtClean="0"/>
              <a:pPr/>
              <a:t>6</a:t>
            </a:fld>
            <a:endParaRPr lang="ru-RU" dirty="0"/>
          </a:p>
        </p:txBody>
      </p:sp>
      <p:pic>
        <p:nvPicPr>
          <p:cNvPr id="10" name="Picture 9">
            <a:extLst>
              <a:ext uri="{FF2B5EF4-FFF2-40B4-BE49-F238E27FC236}">
                <a16:creationId xmlns:a16="http://schemas.microsoft.com/office/drawing/2014/main" id="{3D04BDA7-E0F0-41E3-ADCC-0417059FABF8}"/>
              </a:ext>
            </a:extLst>
          </p:cNvPr>
          <p:cNvPicPr>
            <a:picLocks noChangeAspect="1"/>
          </p:cNvPicPr>
          <p:nvPr/>
        </p:nvPicPr>
        <p:blipFill>
          <a:blip r:embed="rId5"/>
          <a:stretch>
            <a:fillRect/>
          </a:stretch>
        </p:blipFill>
        <p:spPr>
          <a:xfrm>
            <a:off x="3599527" y="83436"/>
            <a:ext cx="5308543" cy="3277832"/>
          </a:xfrm>
          <a:prstGeom prst="rect">
            <a:avLst/>
          </a:prstGeom>
        </p:spPr>
      </p:pic>
      <p:pic>
        <p:nvPicPr>
          <p:cNvPr id="11" name="Picture 10">
            <a:extLst>
              <a:ext uri="{FF2B5EF4-FFF2-40B4-BE49-F238E27FC236}">
                <a16:creationId xmlns:a16="http://schemas.microsoft.com/office/drawing/2014/main" id="{5DCC9BE2-89D3-4A3C-8A49-BC9CDC94CC4D}"/>
              </a:ext>
            </a:extLst>
          </p:cNvPr>
          <p:cNvPicPr/>
          <p:nvPr/>
        </p:nvPicPr>
        <p:blipFill>
          <a:blip r:embed="rId6"/>
          <a:stretch>
            <a:fillRect/>
          </a:stretch>
        </p:blipFill>
        <p:spPr>
          <a:xfrm>
            <a:off x="5691563" y="3429000"/>
            <a:ext cx="5313320" cy="3277832"/>
          </a:xfrm>
          <a:prstGeom prst="rect">
            <a:avLst/>
          </a:prstGeom>
        </p:spPr>
      </p:pic>
      <p:pic>
        <p:nvPicPr>
          <p:cNvPr id="3" name="Slide 6">
            <a:hlinkClick r:id="" action="ppaction://media"/>
            <a:extLst>
              <a:ext uri="{FF2B5EF4-FFF2-40B4-BE49-F238E27FC236}">
                <a16:creationId xmlns:a16="http://schemas.microsoft.com/office/drawing/2014/main" id="{74BFEF19-19B9-4A27-83B7-74F0E71C097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814280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6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6E3E42-BD20-4379-871F-3E4B83D6838A}"/>
              </a:ext>
            </a:extLst>
          </p:cNvPr>
          <p:cNvSpPr>
            <a:spLocks noGrp="1"/>
          </p:cNvSpPr>
          <p:nvPr>
            <p:ph type="title"/>
          </p:nvPr>
        </p:nvSpPr>
        <p:spPr bwMode="grayWhite">
          <a:xfrm>
            <a:off x="673290" y="1239309"/>
            <a:ext cx="2825496" cy="1524185"/>
          </a:xfrm>
        </p:spPr>
        <p:txBody>
          <a:bodyPr>
            <a:normAutofit fontScale="90000"/>
          </a:bodyPr>
          <a:lstStyle/>
          <a:p>
            <a:r>
              <a:rPr lang="en-US" dirty="0"/>
              <a:t>POST CLEANUP</a:t>
            </a:r>
            <a:endParaRPr lang="ru-RU" dirty="0"/>
          </a:p>
        </p:txBody>
      </p:sp>
      <p:sp>
        <p:nvSpPr>
          <p:cNvPr id="5" name="Text Placeholder 4">
            <a:extLst>
              <a:ext uri="{FF2B5EF4-FFF2-40B4-BE49-F238E27FC236}">
                <a16:creationId xmlns:a16="http://schemas.microsoft.com/office/drawing/2014/main" id="{342E27BA-7F93-4365-B043-35F6517974F1}"/>
              </a:ext>
            </a:extLst>
          </p:cNvPr>
          <p:cNvSpPr>
            <a:spLocks noGrp="1"/>
          </p:cNvSpPr>
          <p:nvPr>
            <p:ph type="body" sz="quarter" idx="13"/>
          </p:nvPr>
        </p:nvSpPr>
        <p:spPr bwMode="grayWhite"/>
        <p:txBody>
          <a:bodyPr>
            <a:normAutofit/>
          </a:bodyPr>
          <a:lstStyle/>
          <a:p>
            <a:r>
              <a:rPr lang="en-US" dirty="0"/>
              <a:t>After the changes, the data was much more normally distributed.</a:t>
            </a:r>
          </a:p>
        </p:txBody>
      </p:sp>
      <p:sp>
        <p:nvSpPr>
          <p:cNvPr id="2" name="Slide Number Placeholder 1">
            <a:extLst>
              <a:ext uri="{FF2B5EF4-FFF2-40B4-BE49-F238E27FC236}">
                <a16:creationId xmlns:a16="http://schemas.microsoft.com/office/drawing/2014/main" id="{9FE1CCEE-5676-4586-8866-FA5BE5CA59D6}"/>
              </a:ext>
            </a:extLst>
          </p:cNvPr>
          <p:cNvSpPr>
            <a:spLocks noGrp="1"/>
          </p:cNvSpPr>
          <p:nvPr>
            <p:ph type="sldNum" sz="quarter" idx="10"/>
          </p:nvPr>
        </p:nvSpPr>
        <p:spPr bwMode="grayWhite"/>
        <p:txBody>
          <a:bodyPr/>
          <a:lstStyle/>
          <a:p>
            <a:fld id="{D495E168-DA5E-4888-8D8A-92B118324C14}" type="slidenum">
              <a:rPr lang="ru-RU" smtClean="0"/>
              <a:pPr/>
              <a:t>7</a:t>
            </a:fld>
            <a:endParaRPr lang="ru-RU" dirty="0"/>
          </a:p>
        </p:txBody>
      </p:sp>
      <p:pic>
        <p:nvPicPr>
          <p:cNvPr id="10" name="Picture 9">
            <a:extLst>
              <a:ext uri="{FF2B5EF4-FFF2-40B4-BE49-F238E27FC236}">
                <a16:creationId xmlns:a16="http://schemas.microsoft.com/office/drawing/2014/main" id="{3D04BDA7-E0F0-41E3-ADCC-0417059FABF8}"/>
              </a:ext>
            </a:extLst>
          </p:cNvPr>
          <p:cNvPicPr>
            <a:picLocks noChangeAspect="1"/>
          </p:cNvPicPr>
          <p:nvPr/>
        </p:nvPicPr>
        <p:blipFill>
          <a:blip r:embed="rId5"/>
          <a:srcRect/>
          <a:stretch/>
        </p:blipFill>
        <p:spPr>
          <a:xfrm>
            <a:off x="3599527" y="83436"/>
            <a:ext cx="5308542" cy="3277832"/>
          </a:xfrm>
          <a:prstGeom prst="rect">
            <a:avLst/>
          </a:prstGeom>
        </p:spPr>
      </p:pic>
      <p:pic>
        <p:nvPicPr>
          <p:cNvPr id="11" name="Picture 10">
            <a:extLst>
              <a:ext uri="{FF2B5EF4-FFF2-40B4-BE49-F238E27FC236}">
                <a16:creationId xmlns:a16="http://schemas.microsoft.com/office/drawing/2014/main" id="{5DCC9BE2-89D3-4A3C-8A49-BC9CDC94CC4D}"/>
              </a:ext>
            </a:extLst>
          </p:cNvPr>
          <p:cNvPicPr/>
          <p:nvPr/>
        </p:nvPicPr>
        <p:blipFill>
          <a:blip r:embed="rId6"/>
          <a:srcRect/>
          <a:stretch/>
        </p:blipFill>
        <p:spPr>
          <a:xfrm>
            <a:off x="5693952" y="3429000"/>
            <a:ext cx="5308542" cy="3277832"/>
          </a:xfrm>
          <a:prstGeom prst="rect">
            <a:avLst/>
          </a:prstGeom>
        </p:spPr>
      </p:pic>
      <p:pic>
        <p:nvPicPr>
          <p:cNvPr id="3" name="Slide 7">
            <a:hlinkClick r:id="" action="ppaction://media"/>
            <a:extLst>
              <a:ext uri="{FF2B5EF4-FFF2-40B4-BE49-F238E27FC236}">
                <a16:creationId xmlns:a16="http://schemas.microsoft.com/office/drawing/2014/main" id="{CEACB3DB-659C-4E49-A0D0-A21736814E4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493362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1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D04BDA7-E0F0-41E3-ADCC-0417059FABF8}"/>
              </a:ext>
            </a:extLst>
          </p:cNvPr>
          <p:cNvPicPr>
            <a:picLocks noChangeAspect="1"/>
          </p:cNvPicPr>
          <p:nvPr/>
        </p:nvPicPr>
        <p:blipFill>
          <a:blip r:embed="rId5"/>
          <a:srcRect/>
          <a:stretch/>
        </p:blipFill>
        <p:spPr>
          <a:xfrm>
            <a:off x="3599528" y="493048"/>
            <a:ext cx="4762254" cy="2935952"/>
          </a:xfrm>
          <a:prstGeom prst="rect">
            <a:avLst/>
          </a:prstGeom>
        </p:spPr>
      </p:pic>
      <p:sp>
        <p:nvSpPr>
          <p:cNvPr id="4" name="Title 3">
            <a:extLst>
              <a:ext uri="{FF2B5EF4-FFF2-40B4-BE49-F238E27FC236}">
                <a16:creationId xmlns:a16="http://schemas.microsoft.com/office/drawing/2014/main" id="{F06E3E42-BD20-4379-871F-3E4B83D6838A}"/>
              </a:ext>
            </a:extLst>
          </p:cNvPr>
          <p:cNvSpPr>
            <a:spLocks noGrp="1"/>
          </p:cNvSpPr>
          <p:nvPr>
            <p:ph type="title"/>
          </p:nvPr>
        </p:nvSpPr>
        <p:spPr bwMode="grayWhite">
          <a:xfrm>
            <a:off x="338667" y="1239309"/>
            <a:ext cx="3160119" cy="1524185"/>
          </a:xfrm>
        </p:spPr>
        <p:txBody>
          <a:bodyPr>
            <a:normAutofit fontScale="90000"/>
          </a:bodyPr>
          <a:lstStyle/>
          <a:p>
            <a:r>
              <a:rPr lang="en-US" dirty="0"/>
              <a:t>FEATURE SELECTION</a:t>
            </a:r>
            <a:endParaRPr lang="ru-RU" dirty="0"/>
          </a:p>
        </p:txBody>
      </p:sp>
      <p:sp>
        <p:nvSpPr>
          <p:cNvPr id="5" name="Text Placeholder 4">
            <a:extLst>
              <a:ext uri="{FF2B5EF4-FFF2-40B4-BE49-F238E27FC236}">
                <a16:creationId xmlns:a16="http://schemas.microsoft.com/office/drawing/2014/main" id="{342E27BA-7F93-4365-B043-35F6517974F1}"/>
              </a:ext>
            </a:extLst>
          </p:cNvPr>
          <p:cNvSpPr>
            <a:spLocks noGrp="1"/>
          </p:cNvSpPr>
          <p:nvPr>
            <p:ph type="body" sz="quarter" idx="13"/>
          </p:nvPr>
        </p:nvSpPr>
        <p:spPr bwMode="grayWhite">
          <a:xfrm>
            <a:off x="774032" y="3198228"/>
            <a:ext cx="2825496" cy="3166724"/>
          </a:xfrm>
        </p:spPr>
        <p:txBody>
          <a:bodyPr>
            <a:normAutofit/>
          </a:bodyPr>
          <a:lstStyle/>
          <a:p>
            <a:pPr marL="342900" indent="-342900">
              <a:buFont typeface="Arial" panose="020B0604020202020204" pitchFamily="34" charset="0"/>
              <a:buChar char="•"/>
            </a:pPr>
            <a:r>
              <a:rPr lang="en-US" dirty="0" err="1"/>
              <a:t>Varimp</a:t>
            </a:r>
            <a:r>
              <a:rPr lang="en-US" dirty="0">
                <a:solidFill>
                  <a:srgbClr val="FFCD00"/>
                </a:solidFill>
              </a:rPr>
              <a:t> was </a:t>
            </a:r>
            <a:r>
              <a:rPr lang="en-US" dirty="0"/>
              <a:t>used to classify the important features. </a:t>
            </a:r>
          </a:p>
          <a:p>
            <a:pPr marL="342900" indent="-342900">
              <a:buFont typeface="Arial" panose="020B0604020202020204" pitchFamily="34" charset="0"/>
              <a:buChar char="•"/>
            </a:pPr>
            <a:r>
              <a:rPr lang="en-US" dirty="0"/>
              <a:t>Only the ones most important to determining the value will be used in the model.</a:t>
            </a:r>
          </a:p>
        </p:txBody>
      </p:sp>
      <p:sp>
        <p:nvSpPr>
          <p:cNvPr id="2" name="Slide Number Placeholder 1">
            <a:extLst>
              <a:ext uri="{FF2B5EF4-FFF2-40B4-BE49-F238E27FC236}">
                <a16:creationId xmlns:a16="http://schemas.microsoft.com/office/drawing/2014/main" id="{9FE1CCEE-5676-4586-8866-FA5BE5CA59D6}"/>
              </a:ext>
            </a:extLst>
          </p:cNvPr>
          <p:cNvSpPr>
            <a:spLocks noGrp="1"/>
          </p:cNvSpPr>
          <p:nvPr>
            <p:ph type="sldNum" sz="quarter" idx="10"/>
          </p:nvPr>
        </p:nvSpPr>
        <p:spPr bwMode="grayWhite"/>
        <p:txBody>
          <a:bodyPr/>
          <a:lstStyle/>
          <a:p>
            <a:fld id="{D495E168-DA5E-4888-8D8A-92B118324C14}" type="slidenum">
              <a:rPr lang="ru-RU" smtClean="0"/>
              <a:pPr/>
              <a:t>8</a:t>
            </a:fld>
            <a:endParaRPr lang="ru-RU" dirty="0"/>
          </a:p>
        </p:txBody>
      </p:sp>
      <p:pic>
        <p:nvPicPr>
          <p:cNvPr id="11" name="Picture 10">
            <a:extLst>
              <a:ext uri="{FF2B5EF4-FFF2-40B4-BE49-F238E27FC236}">
                <a16:creationId xmlns:a16="http://schemas.microsoft.com/office/drawing/2014/main" id="{5DCC9BE2-89D3-4A3C-8A49-BC9CDC94CC4D}"/>
              </a:ext>
            </a:extLst>
          </p:cNvPr>
          <p:cNvPicPr/>
          <p:nvPr/>
        </p:nvPicPr>
        <p:blipFill>
          <a:blip r:embed="rId6"/>
          <a:srcRect/>
          <a:stretch/>
        </p:blipFill>
        <p:spPr>
          <a:xfrm>
            <a:off x="5727819" y="3796671"/>
            <a:ext cx="4762254" cy="2935952"/>
          </a:xfrm>
          <a:prstGeom prst="rect">
            <a:avLst/>
          </a:prstGeom>
        </p:spPr>
      </p:pic>
      <p:sp>
        <p:nvSpPr>
          <p:cNvPr id="3" name="TextBox 2">
            <a:extLst>
              <a:ext uri="{FF2B5EF4-FFF2-40B4-BE49-F238E27FC236}">
                <a16:creationId xmlns:a16="http://schemas.microsoft.com/office/drawing/2014/main" id="{622F8644-B331-4F1A-AF8D-259305C2B793}"/>
              </a:ext>
            </a:extLst>
          </p:cNvPr>
          <p:cNvSpPr txBox="1"/>
          <p:nvPr/>
        </p:nvSpPr>
        <p:spPr>
          <a:xfrm>
            <a:off x="6855948" y="3427339"/>
            <a:ext cx="1672189" cy="369332"/>
          </a:xfrm>
          <a:prstGeom prst="rect">
            <a:avLst/>
          </a:prstGeom>
          <a:noFill/>
        </p:spPr>
        <p:txBody>
          <a:bodyPr wrap="none" rtlCol="0">
            <a:spAutoFit/>
          </a:bodyPr>
          <a:lstStyle/>
          <a:p>
            <a:r>
              <a:rPr lang="en-US" dirty="0">
                <a:solidFill>
                  <a:srgbClr val="FFCD00"/>
                </a:solidFill>
              </a:rPr>
              <a:t>Property Value</a:t>
            </a:r>
          </a:p>
        </p:txBody>
      </p:sp>
      <p:sp>
        <p:nvSpPr>
          <p:cNvPr id="6" name="TextBox 5">
            <a:extLst>
              <a:ext uri="{FF2B5EF4-FFF2-40B4-BE49-F238E27FC236}">
                <a16:creationId xmlns:a16="http://schemas.microsoft.com/office/drawing/2014/main" id="{BA42F999-185E-4544-BFB0-DB2B6478AF5B}"/>
              </a:ext>
            </a:extLst>
          </p:cNvPr>
          <p:cNvSpPr txBox="1"/>
          <p:nvPr/>
        </p:nvSpPr>
        <p:spPr>
          <a:xfrm>
            <a:off x="5203038" y="123716"/>
            <a:ext cx="1555234" cy="369332"/>
          </a:xfrm>
          <a:prstGeom prst="rect">
            <a:avLst/>
          </a:prstGeom>
          <a:noFill/>
        </p:spPr>
        <p:txBody>
          <a:bodyPr wrap="none" rtlCol="0">
            <a:spAutoFit/>
          </a:bodyPr>
          <a:lstStyle/>
          <a:p>
            <a:r>
              <a:rPr lang="en-US" dirty="0">
                <a:solidFill>
                  <a:srgbClr val="FFCD00"/>
                </a:solidFill>
              </a:rPr>
              <a:t>Monthly Rent</a:t>
            </a:r>
          </a:p>
        </p:txBody>
      </p:sp>
      <p:pic>
        <p:nvPicPr>
          <p:cNvPr id="7" name="Slide 8">
            <a:hlinkClick r:id="" action="ppaction://media"/>
            <a:extLst>
              <a:ext uri="{FF2B5EF4-FFF2-40B4-BE49-F238E27FC236}">
                <a16:creationId xmlns:a16="http://schemas.microsoft.com/office/drawing/2014/main" id="{BF9BE0E2-018D-4A7F-B44B-4AB93A64A78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071211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1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D04BDA7-E0F0-41E3-ADCC-0417059FABF8}"/>
              </a:ext>
            </a:extLst>
          </p:cNvPr>
          <p:cNvPicPr>
            <a:picLocks noChangeAspect="1"/>
          </p:cNvPicPr>
          <p:nvPr/>
        </p:nvPicPr>
        <p:blipFill>
          <a:blip r:embed="rId5"/>
          <a:srcRect/>
          <a:stretch/>
        </p:blipFill>
        <p:spPr>
          <a:xfrm>
            <a:off x="3599528" y="493048"/>
            <a:ext cx="4762253" cy="2935952"/>
          </a:xfrm>
          <a:prstGeom prst="rect">
            <a:avLst/>
          </a:prstGeom>
        </p:spPr>
      </p:pic>
      <p:sp>
        <p:nvSpPr>
          <p:cNvPr id="4" name="Title 3">
            <a:extLst>
              <a:ext uri="{FF2B5EF4-FFF2-40B4-BE49-F238E27FC236}">
                <a16:creationId xmlns:a16="http://schemas.microsoft.com/office/drawing/2014/main" id="{F06E3E42-BD20-4379-871F-3E4B83D6838A}"/>
              </a:ext>
            </a:extLst>
          </p:cNvPr>
          <p:cNvSpPr>
            <a:spLocks noGrp="1"/>
          </p:cNvSpPr>
          <p:nvPr>
            <p:ph type="title"/>
          </p:nvPr>
        </p:nvSpPr>
        <p:spPr bwMode="grayWhite">
          <a:xfrm>
            <a:off x="338667" y="1239309"/>
            <a:ext cx="3160119" cy="1524185"/>
          </a:xfrm>
        </p:spPr>
        <p:txBody>
          <a:bodyPr>
            <a:normAutofit fontScale="90000"/>
          </a:bodyPr>
          <a:lstStyle/>
          <a:p>
            <a:pPr algn="just"/>
            <a:r>
              <a:rPr lang="en-US" dirty="0"/>
              <a:t>FEATURE SELECTION</a:t>
            </a:r>
            <a:br>
              <a:rPr lang="en-US" dirty="0"/>
            </a:br>
            <a:r>
              <a:rPr lang="en-US" dirty="0"/>
              <a:t>FIXED</a:t>
            </a:r>
            <a:endParaRPr lang="ru-RU" dirty="0"/>
          </a:p>
        </p:txBody>
      </p:sp>
      <p:sp>
        <p:nvSpPr>
          <p:cNvPr id="5" name="Text Placeholder 4">
            <a:extLst>
              <a:ext uri="{FF2B5EF4-FFF2-40B4-BE49-F238E27FC236}">
                <a16:creationId xmlns:a16="http://schemas.microsoft.com/office/drawing/2014/main" id="{342E27BA-7F93-4365-B043-35F6517974F1}"/>
              </a:ext>
            </a:extLst>
          </p:cNvPr>
          <p:cNvSpPr>
            <a:spLocks noGrp="1"/>
          </p:cNvSpPr>
          <p:nvPr>
            <p:ph type="body" sz="quarter" idx="13"/>
          </p:nvPr>
        </p:nvSpPr>
        <p:spPr bwMode="grayWhite">
          <a:xfrm>
            <a:off x="774032" y="3198228"/>
            <a:ext cx="2825496" cy="3166724"/>
          </a:xfrm>
        </p:spPr>
        <p:txBody>
          <a:bodyPr>
            <a:normAutofit fontScale="92500"/>
          </a:bodyPr>
          <a:lstStyle/>
          <a:p>
            <a:pPr marL="342900" indent="-342900">
              <a:buFont typeface="Arial" panose="020B0604020202020204" pitchFamily="34" charset="0"/>
              <a:buChar char="•"/>
            </a:pPr>
            <a:r>
              <a:rPr lang="en-US" dirty="0"/>
              <a:t>Some variables had no effect or were the dependent variable under a different format.</a:t>
            </a:r>
          </a:p>
          <a:p>
            <a:pPr marL="342900" indent="-342900">
              <a:buFont typeface="Arial" panose="020B0604020202020204" pitchFamily="34" charset="0"/>
              <a:buChar char="•"/>
            </a:pPr>
            <a:r>
              <a:rPr lang="en-US" dirty="0"/>
              <a:t>These are the previous charts, but only showing the columns deemed most important.</a:t>
            </a:r>
          </a:p>
        </p:txBody>
      </p:sp>
      <p:sp>
        <p:nvSpPr>
          <p:cNvPr id="2" name="Slide Number Placeholder 1">
            <a:extLst>
              <a:ext uri="{FF2B5EF4-FFF2-40B4-BE49-F238E27FC236}">
                <a16:creationId xmlns:a16="http://schemas.microsoft.com/office/drawing/2014/main" id="{9FE1CCEE-5676-4586-8866-FA5BE5CA59D6}"/>
              </a:ext>
            </a:extLst>
          </p:cNvPr>
          <p:cNvSpPr>
            <a:spLocks noGrp="1"/>
          </p:cNvSpPr>
          <p:nvPr>
            <p:ph type="sldNum" sz="quarter" idx="10"/>
          </p:nvPr>
        </p:nvSpPr>
        <p:spPr bwMode="grayWhite"/>
        <p:txBody>
          <a:bodyPr/>
          <a:lstStyle/>
          <a:p>
            <a:fld id="{D495E168-DA5E-4888-8D8A-92B118324C14}" type="slidenum">
              <a:rPr lang="ru-RU" smtClean="0"/>
              <a:pPr/>
              <a:t>9</a:t>
            </a:fld>
            <a:endParaRPr lang="ru-RU" dirty="0"/>
          </a:p>
        </p:txBody>
      </p:sp>
      <p:pic>
        <p:nvPicPr>
          <p:cNvPr id="11" name="Picture 10">
            <a:extLst>
              <a:ext uri="{FF2B5EF4-FFF2-40B4-BE49-F238E27FC236}">
                <a16:creationId xmlns:a16="http://schemas.microsoft.com/office/drawing/2014/main" id="{5DCC9BE2-89D3-4A3C-8A49-BC9CDC94CC4D}"/>
              </a:ext>
            </a:extLst>
          </p:cNvPr>
          <p:cNvPicPr/>
          <p:nvPr/>
        </p:nvPicPr>
        <p:blipFill>
          <a:blip r:embed="rId6"/>
          <a:srcRect/>
          <a:stretch/>
        </p:blipFill>
        <p:spPr>
          <a:xfrm>
            <a:off x="5727819" y="3796671"/>
            <a:ext cx="4762253" cy="2935952"/>
          </a:xfrm>
          <a:prstGeom prst="rect">
            <a:avLst/>
          </a:prstGeom>
        </p:spPr>
      </p:pic>
      <p:sp>
        <p:nvSpPr>
          <p:cNvPr id="3" name="TextBox 2">
            <a:extLst>
              <a:ext uri="{FF2B5EF4-FFF2-40B4-BE49-F238E27FC236}">
                <a16:creationId xmlns:a16="http://schemas.microsoft.com/office/drawing/2014/main" id="{622F8644-B331-4F1A-AF8D-259305C2B793}"/>
              </a:ext>
            </a:extLst>
          </p:cNvPr>
          <p:cNvSpPr txBox="1"/>
          <p:nvPr/>
        </p:nvSpPr>
        <p:spPr>
          <a:xfrm>
            <a:off x="6855948" y="3427339"/>
            <a:ext cx="1672189" cy="369332"/>
          </a:xfrm>
          <a:prstGeom prst="rect">
            <a:avLst/>
          </a:prstGeom>
          <a:noFill/>
        </p:spPr>
        <p:txBody>
          <a:bodyPr wrap="none" rtlCol="0">
            <a:spAutoFit/>
          </a:bodyPr>
          <a:lstStyle/>
          <a:p>
            <a:r>
              <a:rPr lang="en-US" dirty="0">
                <a:solidFill>
                  <a:srgbClr val="FFCD00"/>
                </a:solidFill>
              </a:rPr>
              <a:t>Property Value</a:t>
            </a:r>
          </a:p>
        </p:txBody>
      </p:sp>
      <p:sp>
        <p:nvSpPr>
          <p:cNvPr id="6" name="TextBox 5">
            <a:extLst>
              <a:ext uri="{FF2B5EF4-FFF2-40B4-BE49-F238E27FC236}">
                <a16:creationId xmlns:a16="http://schemas.microsoft.com/office/drawing/2014/main" id="{BA42F999-185E-4544-BFB0-DB2B6478AF5B}"/>
              </a:ext>
            </a:extLst>
          </p:cNvPr>
          <p:cNvSpPr txBox="1"/>
          <p:nvPr/>
        </p:nvSpPr>
        <p:spPr>
          <a:xfrm>
            <a:off x="5203038" y="123716"/>
            <a:ext cx="1555234" cy="369332"/>
          </a:xfrm>
          <a:prstGeom prst="rect">
            <a:avLst/>
          </a:prstGeom>
          <a:noFill/>
        </p:spPr>
        <p:txBody>
          <a:bodyPr wrap="none" rtlCol="0">
            <a:spAutoFit/>
          </a:bodyPr>
          <a:lstStyle/>
          <a:p>
            <a:r>
              <a:rPr lang="en-US" dirty="0">
                <a:solidFill>
                  <a:srgbClr val="FFCD00"/>
                </a:solidFill>
              </a:rPr>
              <a:t>Monthly Rent</a:t>
            </a:r>
          </a:p>
        </p:txBody>
      </p:sp>
      <p:pic>
        <p:nvPicPr>
          <p:cNvPr id="7" name="Slide 9">
            <a:hlinkClick r:id="" action="ppaction://media"/>
            <a:extLst>
              <a:ext uri="{FF2B5EF4-FFF2-40B4-BE49-F238E27FC236}">
                <a16:creationId xmlns:a16="http://schemas.microsoft.com/office/drawing/2014/main" id="{A436A169-4532-452E-BED5-111F4942F32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263863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653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Custom 25">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Custom 22">
      <a:majorFont>
        <a:latin typeface="Verdana"/>
        <a:ea typeface=""/>
        <a:cs typeface=""/>
      </a:majorFont>
      <a:minorFont>
        <a:latin typeface="Lucida Grand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GeneralDesign02_MO - v4" id="{6FF23145-4007-4574-94C2-B80E45F46FD9}" vid="{0FB396FC-CF2E-452A-9B17-DA6C73B135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5154C8-4BB5-43F2-9F6C-5E79271A0D50}">
  <ds:schemaRefs>
    <ds:schemaRef ds:uri="http://schemas.microsoft.com/sharepoint/v3/contenttype/forms"/>
  </ds:schemaRefs>
</ds:datastoreItem>
</file>

<file path=customXml/itemProps2.xml><?xml version="1.0" encoding="utf-8"?>
<ds:datastoreItem xmlns:ds="http://schemas.openxmlformats.org/officeDocument/2006/customXml" ds:itemID="{947A0EF5-23A9-4627-BC46-745B7DD804D2}">
  <ds:schemaRefs>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F2807890-83DC-4772-9CAD-F7CB30099A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Universal presentation</Template>
  <TotalTime>0</TotalTime>
  <Words>3254</Words>
  <Application>Microsoft Office PowerPoint</Application>
  <PresentationFormat>Widescreen</PresentationFormat>
  <Paragraphs>210</Paragraphs>
  <Slides>15</Slides>
  <Notes>15</Notes>
  <HiddenSlides>0</HiddenSlides>
  <MMClips>15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Lucida Console</vt:lpstr>
      <vt:lpstr>Lucida Grande</vt:lpstr>
      <vt:lpstr>Verdana</vt:lpstr>
      <vt:lpstr>Wingdings</vt:lpstr>
      <vt:lpstr>Office Theme</vt:lpstr>
      <vt:lpstr>FLORIDA HOUSING PROJECT</vt:lpstr>
      <vt:lpstr>INTRODUCTION</vt:lpstr>
      <vt:lpstr>PROBLEM</vt:lpstr>
      <vt:lpstr>DATA SOURCE</vt:lpstr>
      <vt:lpstr>DATA CLEANING</vt:lpstr>
      <vt:lpstr>INITIAL GRAPHS</vt:lpstr>
      <vt:lpstr>POST CLEANUP</vt:lpstr>
      <vt:lpstr>FEATURE SELECTION</vt:lpstr>
      <vt:lpstr>FEATURE SELECTION FIXED</vt:lpstr>
      <vt:lpstr>MODEL CREATION</vt:lpstr>
      <vt:lpstr>MODEL COEFFICIENTS</vt:lpstr>
      <vt:lpstr>CHALLENGES</vt:lpstr>
      <vt:lpstr>RESULTS</vt:lpstr>
      <vt:lpstr>CONCLUSIONS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2020-05-09T23:19:55Z</dcterms:created>
  <dcterms:modified xsi:type="dcterms:W3CDTF">2020-05-30T19:41:56Z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